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27"/>
  </p:notesMasterIdLst>
  <p:sldIdLst>
    <p:sldId id="256" r:id="rId5"/>
    <p:sldId id="272" r:id="rId6"/>
    <p:sldId id="257" r:id="rId7"/>
    <p:sldId id="262" r:id="rId8"/>
    <p:sldId id="273" r:id="rId9"/>
    <p:sldId id="282" r:id="rId10"/>
    <p:sldId id="274" r:id="rId11"/>
    <p:sldId id="281" r:id="rId12"/>
    <p:sldId id="275" r:id="rId13"/>
    <p:sldId id="283" r:id="rId14"/>
    <p:sldId id="284" r:id="rId15"/>
    <p:sldId id="276" r:id="rId16"/>
    <p:sldId id="285" r:id="rId17"/>
    <p:sldId id="286" r:id="rId18"/>
    <p:sldId id="277" r:id="rId19"/>
    <p:sldId id="287" r:id="rId20"/>
    <p:sldId id="279" r:id="rId21"/>
    <p:sldId id="266" r:id="rId22"/>
    <p:sldId id="288" r:id="rId23"/>
    <p:sldId id="269" r:id="rId24"/>
    <p:sldId id="270" r:id="rId25"/>
    <p:sldId id="27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661F74-6878-EF92-D8DA-E783AF400B3B}" v="28" dt="2026-05-15T21:52:36.880"/>
    <p1510:client id="{F6F717F5-135C-5445-83D8-79561DE03045}" v="62" dt="2026-05-15T22:41:47.6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8"/>
    <p:restoredTop sz="94658"/>
  </p:normalViewPr>
  <p:slideViewPr>
    <p:cSldViewPr snapToGrid="0">
      <p:cViewPr varScale="1">
        <p:scale>
          <a:sx n="78" d="100"/>
          <a:sy n="78" d="100"/>
        </p:scale>
        <p:origin x="941" y="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756B05-1D65-A040-ACEC-7F7D8DBE5E3C}" type="datetimeFigureOut">
              <a:rPr lang="el-GR" smtClean="0"/>
              <a:t>19/5/2026</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39F39A-8591-054E-BB28-F370C30BD755}" type="slidenum">
              <a:rPr lang="el-GR" smtClean="0"/>
              <a:t>‹#›</a:t>
            </a:fld>
            <a:endParaRPr lang="el-GR"/>
          </a:p>
        </p:txBody>
      </p:sp>
    </p:spTree>
    <p:extLst>
      <p:ext uri="{BB962C8B-B14F-4D97-AF65-F5344CB8AC3E}">
        <p14:creationId xmlns:p14="http://schemas.microsoft.com/office/powerpoint/2010/main" val="2164802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6E52B-5D64-4D8E-F5CD-904BD050A6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A88B1-835C-BC91-D4F9-805DF77B5D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89C71D-E016-C7E8-B60C-6F139CD4A394}"/>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E49D96CF-1C4B-E131-F50D-1613F9C21C0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39F39A-8591-054E-BB28-F370C30BD755}"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05457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0D59D-48D2-6462-9396-F490D29FC5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F681D-9F96-9977-8FD9-85F34091C3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CF2BC7-D660-BE2B-7835-0ACDF7D631C0}"/>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1842EE03-E2A5-2CDC-6635-126C3778E31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39F39A-8591-054E-BB28-F370C30BD755}"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22423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580AD-1086-A761-D2E5-01261FB8E9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67E7C2-8011-12C1-4B7D-244A47E369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4687A-210C-AEA4-00F3-88B503EFDD65}"/>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F9A93C09-7FF7-573D-0DBA-EFF7315CB38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39F39A-8591-054E-BB28-F370C30BD755}"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3449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1170B-74AF-EF6B-DB69-A60D545BC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34818-EB10-518E-808F-91B7B970F1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0B2FF-FD34-1448-DEA5-30812ABD3CBD}"/>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0A0627C2-3D55-AD91-9CFA-C751BE6CF40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39F39A-8591-054E-BB28-F370C30BD755}"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9971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830D82F-B607-3040-ADB6-8D4D9A292249}" type="datetime1">
              <a:rPr lang="en-US" smtClean="0"/>
              <a:t>5/19/2026</a:t>
            </a:fld>
            <a:endParaRPr lang="el-GR"/>
          </a:p>
        </p:txBody>
      </p:sp>
      <p:sp>
        <p:nvSpPr>
          <p:cNvPr id="8" name="Footer Placeholder 7"/>
          <p:cNvSpPr>
            <a:spLocks noGrp="1"/>
          </p:cNvSpPr>
          <p:nvPr>
            <p:ph type="ftr" sz="quarter" idx="11"/>
          </p:nvPr>
        </p:nvSpPr>
        <p:spPr/>
        <p:txBody>
          <a:bodyPr/>
          <a:lstStyle/>
          <a:p>
            <a:r>
              <a:rPr lang="en-US"/>
              <a:t>St. Andrew 2026 Voice Survey Results</a:t>
            </a:r>
            <a:endParaRPr lang="el-GR"/>
          </a:p>
        </p:txBody>
      </p:sp>
      <p:sp>
        <p:nvSpPr>
          <p:cNvPr id="9" name="Slide Number Placeholder 8"/>
          <p:cNvSpPr>
            <a:spLocks noGrp="1"/>
          </p:cNvSpPr>
          <p:nvPr>
            <p:ph type="sldNum" sz="quarter" idx="12"/>
          </p:nvPr>
        </p:nvSpPr>
        <p:spPr/>
        <p:txBody>
          <a:bodyPr/>
          <a:lstStyle/>
          <a:p>
            <a:fld id="{E435D38A-96D8-AF47-90EF-9D71CEE10927}" type="slidenum">
              <a:rPr lang="el-GR" smtClean="0"/>
              <a:t>‹#›</a:t>
            </a:fld>
            <a:endParaRPr lang="el-GR"/>
          </a:p>
        </p:txBody>
      </p:sp>
    </p:spTree>
    <p:extLst>
      <p:ext uri="{BB962C8B-B14F-4D97-AF65-F5344CB8AC3E}">
        <p14:creationId xmlns:p14="http://schemas.microsoft.com/office/powerpoint/2010/main" val="29938459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66420-9868-624E-BB51-B4C0AA7309E6}" type="datetime1">
              <a:rPr lang="en-US" smtClean="0"/>
              <a:t>5/19/2026</a:t>
            </a:fld>
            <a:endParaRPr lang="el-GR"/>
          </a:p>
        </p:txBody>
      </p:sp>
      <p:sp>
        <p:nvSpPr>
          <p:cNvPr id="5" name="Footer Placeholder 4"/>
          <p:cNvSpPr>
            <a:spLocks noGrp="1"/>
          </p:cNvSpPr>
          <p:nvPr>
            <p:ph type="ftr" sz="quarter" idx="11"/>
          </p:nvPr>
        </p:nvSpPr>
        <p:spPr/>
        <p:txBody>
          <a:bodyPr/>
          <a:lstStyle/>
          <a:p>
            <a:r>
              <a:rPr lang="en-US"/>
              <a:t>St. Andrew 2026 Voice Survey Results</a:t>
            </a:r>
            <a:endParaRPr lang="el-GR"/>
          </a:p>
        </p:txBody>
      </p:sp>
      <p:sp>
        <p:nvSpPr>
          <p:cNvPr id="6" name="Slide Number Placeholder 5"/>
          <p:cNvSpPr>
            <a:spLocks noGrp="1"/>
          </p:cNvSpPr>
          <p:nvPr>
            <p:ph type="sldNum" sz="quarter" idx="12"/>
          </p:nvPr>
        </p:nvSpPr>
        <p:spPr/>
        <p:txBody>
          <a:bodyPr/>
          <a:lstStyle/>
          <a:p>
            <a:fld id="{E435D38A-96D8-AF47-90EF-9D71CEE10927}" type="slidenum">
              <a:rPr lang="el-GR" smtClean="0"/>
              <a:t>‹#›</a:t>
            </a:fld>
            <a:endParaRPr lang="el-GR"/>
          </a:p>
        </p:txBody>
      </p:sp>
    </p:spTree>
    <p:extLst>
      <p:ext uri="{BB962C8B-B14F-4D97-AF65-F5344CB8AC3E}">
        <p14:creationId xmlns:p14="http://schemas.microsoft.com/office/powerpoint/2010/main" val="4162957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0B62F0-9B48-5B4A-B35A-A66A63BA5F13}" type="datetime1">
              <a:rPr lang="en-US" smtClean="0"/>
              <a:t>5/19/2026</a:t>
            </a:fld>
            <a:endParaRPr lang="el-GR"/>
          </a:p>
        </p:txBody>
      </p:sp>
      <p:sp>
        <p:nvSpPr>
          <p:cNvPr id="5" name="Footer Placeholder 4"/>
          <p:cNvSpPr>
            <a:spLocks noGrp="1"/>
          </p:cNvSpPr>
          <p:nvPr>
            <p:ph type="ftr" sz="quarter" idx="11"/>
          </p:nvPr>
        </p:nvSpPr>
        <p:spPr/>
        <p:txBody>
          <a:bodyPr/>
          <a:lstStyle/>
          <a:p>
            <a:r>
              <a:rPr lang="en-US"/>
              <a:t>St. Andrew 2026 Voice Survey Results</a:t>
            </a:r>
            <a:endParaRPr lang="el-GR"/>
          </a:p>
        </p:txBody>
      </p:sp>
      <p:sp>
        <p:nvSpPr>
          <p:cNvPr id="6" name="Slide Number Placeholder 5"/>
          <p:cNvSpPr>
            <a:spLocks noGrp="1"/>
          </p:cNvSpPr>
          <p:nvPr>
            <p:ph type="sldNum" sz="quarter" idx="12"/>
          </p:nvPr>
        </p:nvSpPr>
        <p:spPr/>
        <p:txBody>
          <a:bodyPr/>
          <a:lstStyle/>
          <a:p>
            <a:fld id="{E435D38A-96D8-AF47-90EF-9D71CEE10927}" type="slidenum">
              <a:rPr lang="el-GR" smtClean="0"/>
              <a:t>‹#›</a:t>
            </a:fld>
            <a:endParaRPr lang="el-GR"/>
          </a:p>
        </p:txBody>
      </p:sp>
    </p:spTree>
    <p:extLst>
      <p:ext uri="{BB962C8B-B14F-4D97-AF65-F5344CB8AC3E}">
        <p14:creationId xmlns:p14="http://schemas.microsoft.com/office/powerpoint/2010/main" val="13655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AEF2D8-F4F4-084C-9FE2-51E90DCC515C}" type="datetime1">
              <a:rPr lang="en-US" smtClean="0"/>
              <a:t>5/19/2026</a:t>
            </a:fld>
            <a:endParaRPr lang="el-GR"/>
          </a:p>
        </p:txBody>
      </p:sp>
      <p:sp>
        <p:nvSpPr>
          <p:cNvPr id="8" name="Footer Placeholder 7"/>
          <p:cNvSpPr>
            <a:spLocks noGrp="1"/>
          </p:cNvSpPr>
          <p:nvPr>
            <p:ph type="ftr" sz="quarter" idx="11"/>
          </p:nvPr>
        </p:nvSpPr>
        <p:spPr/>
        <p:txBody>
          <a:bodyPr/>
          <a:lstStyle/>
          <a:p>
            <a:r>
              <a:rPr lang="en-US"/>
              <a:t>St. Andrew 2026 Voice Survey Results</a:t>
            </a:r>
            <a:endParaRPr lang="el-GR"/>
          </a:p>
        </p:txBody>
      </p:sp>
      <p:sp>
        <p:nvSpPr>
          <p:cNvPr id="9" name="Slide Number Placeholder 8"/>
          <p:cNvSpPr>
            <a:spLocks noGrp="1"/>
          </p:cNvSpPr>
          <p:nvPr>
            <p:ph type="sldNum" sz="quarter" idx="12"/>
          </p:nvPr>
        </p:nvSpPr>
        <p:spPr/>
        <p:txBody>
          <a:bodyPr/>
          <a:lstStyle/>
          <a:p>
            <a:fld id="{E435D38A-96D8-AF47-90EF-9D71CEE10927}" type="slidenum">
              <a:rPr lang="el-GR" smtClean="0"/>
              <a:t>‹#›</a:t>
            </a:fld>
            <a:endParaRPr lang="el-GR"/>
          </a:p>
        </p:txBody>
      </p:sp>
    </p:spTree>
    <p:extLst>
      <p:ext uri="{BB962C8B-B14F-4D97-AF65-F5344CB8AC3E}">
        <p14:creationId xmlns:p14="http://schemas.microsoft.com/office/powerpoint/2010/main" val="4070229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DE72C46-C3D2-3945-9A25-FE0AEBE846E4}" type="datetime1">
              <a:rPr lang="en-US" smtClean="0"/>
              <a:t>5/19/2026</a:t>
            </a:fld>
            <a:endParaRPr lang="el-GR"/>
          </a:p>
        </p:txBody>
      </p:sp>
      <p:sp>
        <p:nvSpPr>
          <p:cNvPr id="8" name="Footer Placeholder 7"/>
          <p:cNvSpPr>
            <a:spLocks noGrp="1"/>
          </p:cNvSpPr>
          <p:nvPr>
            <p:ph type="ftr" sz="quarter" idx="11"/>
          </p:nvPr>
        </p:nvSpPr>
        <p:spPr/>
        <p:txBody>
          <a:bodyPr/>
          <a:lstStyle/>
          <a:p>
            <a:r>
              <a:rPr lang="en-US"/>
              <a:t>St. Andrew 2026 Voice Survey Results</a:t>
            </a:r>
            <a:endParaRPr lang="el-GR"/>
          </a:p>
        </p:txBody>
      </p:sp>
      <p:sp>
        <p:nvSpPr>
          <p:cNvPr id="9" name="Slide Number Placeholder 8"/>
          <p:cNvSpPr>
            <a:spLocks noGrp="1"/>
          </p:cNvSpPr>
          <p:nvPr>
            <p:ph type="sldNum" sz="quarter" idx="12"/>
          </p:nvPr>
        </p:nvSpPr>
        <p:spPr/>
        <p:txBody>
          <a:bodyPr/>
          <a:lstStyle/>
          <a:p>
            <a:fld id="{E435D38A-96D8-AF47-90EF-9D71CEE10927}" type="slidenum">
              <a:rPr lang="el-GR" smtClean="0"/>
              <a:t>‹#›</a:t>
            </a:fld>
            <a:endParaRPr lang="el-GR"/>
          </a:p>
        </p:txBody>
      </p:sp>
    </p:spTree>
    <p:extLst>
      <p:ext uri="{BB962C8B-B14F-4D97-AF65-F5344CB8AC3E}">
        <p14:creationId xmlns:p14="http://schemas.microsoft.com/office/powerpoint/2010/main" val="3157919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E3AB750-A54D-BB4B-95E5-2F5BCD8716BE}" type="datetime1">
              <a:rPr lang="en-US" smtClean="0"/>
              <a:t>5/19/2026</a:t>
            </a:fld>
            <a:endParaRPr lang="el-GR"/>
          </a:p>
        </p:txBody>
      </p:sp>
      <p:sp>
        <p:nvSpPr>
          <p:cNvPr id="9" name="Footer Placeholder 8"/>
          <p:cNvSpPr>
            <a:spLocks noGrp="1"/>
          </p:cNvSpPr>
          <p:nvPr>
            <p:ph type="ftr" sz="quarter" idx="11"/>
          </p:nvPr>
        </p:nvSpPr>
        <p:spPr/>
        <p:txBody>
          <a:bodyPr/>
          <a:lstStyle/>
          <a:p>
            <a:r>
              <a:rPr lang="en-US"/>
              <a:t>St. Andrew 2026 Voice Survey Results</a:t>
            </a:r>
            <a:endParaRPr lang="el-GR"/>
          </a:p>
        </p:txBody>
      </p:sp>
      <p:sp>
        <p:nvSpPr>
          <p:cNvPr id="10" name="Slide Number Placeholder 9"/>
          <p:cNvSpPr>
            <a:spLocks noGrp="1"/>
          </p:cNvSpPr>
          <p:nvPr>
            <p:ph type="sldNum" sz="quarter" idx="12"/>
          </p:nvPr>
        </p:nvSpPr>
        <p:spPr/>
        <p:txBody>
          <a:bodyPr/>
          <a:lstStyle/>
          <a:p>
            <a:fld id="{E435D38A-96D8-AF47-90EF-9D71CEE10927}" type="slidenum">
              <a:rPr lang="el-GR" smtClean="0"/>
              <a:t>‹#›</a:t>
            </a:fld>
            <a:endParaRPr lang="el-GR"/>
          </a:p>
        </p:txBody>
      </p:sp>
    </p:spTree>
    <p:extLst>
      <p:ext uri="{BB962C8B-B14F-4D97-AF65-F5344CB8AC3E}">
        <p14:creationId xmlns:p14="http://schemas.microsoft.com/office/powerpoint/2010/main" val="211056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D151798A-5598-AE4E-9BCE-18F624824CF4}" type="datetime1">
              <a:rPr lang="en-US" smtClean="0"/>
              <a:t>5/19/2026</a:t>
            </a:fld>
            <a:endParaRPr lang="el-GR"/>
          </a:p>
        </p:txBody>
      </p:sp>
      <p:sp>
        <p:nvSpPr>
          <p:cNvPr id="8" name="Footer Placeholder 7"/>
          <p:cNvSpPr>
            <a:spLocks noGrp="1"/>
          </p:cNvSpPr>
          <p:nvPr>
            <p:ph type="ftr" sz="quarter" idx="11"/>
          </p:nvPr>
        </p:nvSpPr>
        <p:spPr/>
        <p:txBody>
          <a:bodyPr/>
          <a:lstStyle/>
          <a:p>
            <a:r>
              <a:rPr lang="en-US"/>
              <a:t>St. Andrew 2026 Voice Survey Results</a:t>
            </a:r>
            <a:endParaRPr lang="el-GR"/>
          </a:p>
        </p:txBody>
      </p:sp>
      <p:sp>
        <p:nvSpPr>
          <p:cNvPr id="9" name="Slide Number Placeholder 8"/>
          <p:cNvSpPr>
            <a:spLocks noGrp="1"/>
          </p:cNvSpPr>
          <p:nvPr>
            <p:ph type="sldNum" sz="quarter" idx="12"/>
          </p:nvPr>
        </p:nvSpPr>
        <p:spPr/>
        <p:txBody>
          <a:bodyPr/>
          <a:lstStyle/>
          <a:p>
            <a:fld id="{E435D38A-96D8-AF47-90EF-9D71CEE10927}" type="slidenum">
              <a:rPr lang="el-GR" smtClean="0"/>
              <a:t>‹#›</a:t>
            </a:fld>
            <a:endParaRPr lang="el-G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7765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59CE87-EB3B-4840-8F8D-0B5CFE1AAD1C}" type="datetime1">
              <a:rPr lang="en-US" smtClean="0"/>
              <a:t>5/19/2026</a:t>
            </a:fld>
            <a:endParaRPr lang="el-GR"/>
          </a:p>
        </p:txBody>
      </p:sp>
      <p:sp>
        <p:nvSpPr>
          <p:cNvPr id="4" name="Footer Placeholder 3"/>
          <p:cNvSpPr>
            <a:spLocks noGrp="1"/>
          </p:cNvSpPr>
          <p:nvPr>
            <p:ph type="ftr" sz="quarter" idx="11"/>
          </p:nvPr>
        </p:nvSpPr>
        <p:spPr/>
        <p:txBody>
          <a:bodyPr/>
          <a:lstStyle/>
          <a:p>
            <a:r>
              <a:rPr lang="en-US"/>
              <a:t>St. Andrew 2026 Voice Survey Results</a:t>
            </a:r>
            <a:endParaRPr lang="el-GR"/>
          </a:p>
        </p:txBody>
      </p:sp>
      <p:sp>
        <p:nvSpPr>
          <p:cNvPr id="5" name="Slide Number Placeholder 4"/>
          <p:cNvSpPr>
            <a:spLocks noGrp="1"/>
          </p:cNvSpPr>
          <p:nvPr>
            <p:ph type="sldNum" sz="quarter" idx="12"/>
          </p:nvPr>
        </p:nvSpPr>
        <p:spPr/>
        <p:txBody>
          <a:bodyPr/>
          <a:lstStyle/>
          <a:p>
            <a:fld id="{E435D38A-96D8-AF47-90EF-9D71CEE10927}" type="slidenum">
              <a:rPr lang="el-GR" smtClean="0"/>
              <a:t>‹#›</a:t>
            </a:fld>
            <a:endParaRPr lang="el-GR"/>
          </a:p>
        </p:txBody>
      </p:sp>
    </p:spTree>
    <p:extLst>
      <p:ext uri="{BB962C8B-B14F-4D97-AF65-F5344CB8AC3E}">
        <p14:creationId xmlns:p14="http://schemas.microsoft.com/office/powerpoint/2010/main" val="279487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59F4C-2FE0-8C4F-A802-D6FA60380776}" type="datetime1">
              <a:rPr lang="en-US" smtClean="0"/>
              <a:t>5/19/2026</a:t>
            </a:fld>
            <a:endParaRPr lang="el-GR"/>
          </a:p>
        </p:txBody>
      </p:sp>
      <p:sp>
        <p:nvSpPr>
          <p:cNvPr id="3" name="Footer Placeholder 2"/>
          <p:cNvSpPr>
            <a:spLocks noGrp="1"/>
          </p:cNvSpPr>
          <p:nvPr>
            <p:ph type="ftr" sz="quarter" idx="11"/>
          </p:nvPr>
        </p:nvSpPr>
        <p:spPr/>
        <p:txBody>
          <a:bodyPr/>
          <a:lstStyle/>
          <a:p>
            <a:r>
              <a:rPr lang="en-US"/>
              <a:t>St. Andrew 2026 Voice Survey Results</a:t>
            </a:r>
            <a:endParaRPr lang="el-GR"/>
          </a:p>
        </p:txBody>
      </p:sp>
      <p:sp>
        <p:nvSpPr>
          <p:cNvPr id="4" name="Slide Number Placeholder 3"/>
          <p:cNvSpPr>
            <a:spLocks noGrp="1"/>
          </p:cNvSpPr>
          <p:nvPr>
            <p:ph type="sldNum" sz="quarter" idx="12"/>
          </p:nvPr>
        </p:nvSpPr>
        <p:spPr/>
        <p:txBody>
          <a:bodyPr/>
          <a:lstStyle/>
          <a:p>
            <a:fld id="{E435D38A-96D8-AF47-90EF-9D71CEE10927}" type="slidenum">
              <a:rPr lang="el-GR" smtClean="0"/>
              <a:t>‹#›</a:t>
            </a:fld>
            <a:endParaRPr lang="el-GR"/>
          </a:p>
        </p:txBody>
      </p:sp>
    </p:spTree>
    <p:extLst>
      <p:ext uri="{BB962C8B-B14F-4D97-AF65-F5344CB8AC3E}">
        <p14:creationId xmlns:p14="http://schemas.microsoft.com/office/powerpoint/2010/main" val="396994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6E01A7EF-B4BF-6C4F-A2E3-E79F1C26D49B}" type="datetime1">
              <a:rPr lang="en-US" smtClean="0"/>
              <a:t>5/19/2026</a:t>
            </a:fld>
            <a:endParaRPr lang="el-G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St. Andrew 2026 Voice Survey Results</a:t>
            </a:r>
            <a:endParaRPr lang="el-GR"/>
          </a:p>
        </p:txBody>
      </p:sp>
      <p:sp>
        <p:nvSpPr>
          <p:cNvPr id="11" name="Slide Number Placeholder 10"/>
          <p:cNvSpPr>
            <a:spLocks noGrp="1"/>
          </p:cNvSpPr>
          <p:nvPr>
            <p:ph type="sldNum" sz="quarter" idx="12"/>
          </p:nvPr>
        </p:nvSpPr>
        <p:spPr/>
        <p:txBody>
          <a:bodyPr/>
          <a:lstStyle/>
          <a:p>
            <a:fld id="{E435D38A-96D8-AF47-90EF-9D71CEE10927}" type="slidenum">
              <a:rPr lang="el-GR" smtClean="0"/>
              <a:t>‹#›</a:t>
            </a:fld>
            <a:endParaRPr lang="el-GR"/>
          </a:p>
        </p:txBody>
      </p:sp>
    </p:spTree>
    <p:extLst>
      <p:ext uri="{BB962C8B-B14F-4D97-AF65-F5344CB8AC3E}">
        <p14:creationId xmlns:p14="http://schemas.microsoft.com/office/powerpoint/2010/main" val="3563278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2AFD61D-BEF2-2246-8530-E9CA95492FAE}" type="datetime1">
              <a:rPr lang="en-US" smtClean="0"/>
              <a:t>5/19/2026</a:t>
            </a:fld>
            <a:endParaRPr lang="el-G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St. Andrew 2026 Voice Survey Results</a:t>
            </a:r>
            <a:endParaRPr lang="el-GR"/>
          </a:p>
        </p:txBody>
      </p:sp>
      <p:sp>
        <p:nvSpPr>
          <p:cNvPr id="10" name="Slide Number Placeholder 9"/>
          <p:cNvSpPr>
            <a:spLocks noGrp="1"/>
          </p:cNvSpPr>
          <p:nvPr>
            <p:ph type="sldNum" sz="quarter" idx="12"/>
          </p:nvPr>
        </p:nvSpPr>
        <p:spPr/>
        <p:txBody>
          <a:bodyPr/>
          <a:lstStyle/>
          <a:p>
            <a:fld id="{E435D38A-96D8-AF47-90EF-9D71CEE10927}" type="slidenum">
              <a:rPr lang="el-GR" smtClean="0"/>
              <a:t>‹#›</a:t>
            </a:fld>
            <a:endParaRPr lang="el-GR"/>
          </a:p>
        </p:txBody>
      </p:sp>
    </p:spTree>
    <p:extLst>
      <p:ext uri="{BB962C8B-B14F-4D97-AF65-F5344CB8AC3E}">
        <p14:creationId xmlns:p14="http://schemas.microsoft.com/office/powerpoint/2010/main" val="359041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754A24A-462F-1240-BB42-C26B60E90B4B}" type="datetime1">
              <a:rPr lang="en-US" smtClean="0"/>
              <a:t>5/19/2026</a:t>
            </a:fld>
            <a:endParaRPr lang="el-G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t>St. Andrew 2026 Voice Survey Results</a:t>
            </a:r>
            <a:endParaRPr lang="el-G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E435D38A-96D8-AF47-90EF-9D71CEE10927}" type="slidenum">
              <a:rPr lang="el-GR" smtClean="0"/>
              <a:t>‹#›</a:t>
            </a:fld>
            <a:endParaRPr lang="el-GR"/>
          </a:p>
        </p:txBody>
      </p:sp>
    </p:spTree>
    <p:extLst>
      <p:ext uri="{BB962C8B-B14F-4D97-AF65-F5344CB8AC3E}">
        <p14:creationId xmlns:p14="http://schemas.microsoft.com/office/powerpoint/2010/main" val="2554902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3002-CB39-1EF8-3E6F-F772BF9D1A87}"/>
              </a:ext>
            </a:extLst>
          </p:cNvPr>
          <p:cNvSpPr>
            <a:spLocks noGrp="1"/>
          </p:cNvSpPr>
          <p:nvPr>
            <p:ph type="ctrTitle"/>
          </p:nvPr>
        </p:nvSpPr>
        <p:spPr/>
        <p:txBody>
          <a:bodyPr>
            <a:normAutofit fontScale="90000"/>
          </a:bodyPr>
          <a:lstStyle/>
          <a:p>
            <a:r>
              <a:rPr lang="en-US" dirty="0"/>
              <a:t>St. Andrew Greek orthodox church June 2026 parish swot results &amp; Sentiment insights</a:t>
            </a:r>
            <a:endParaRPr lang="el-GR" dirty="0"/>
          </a:p>
        </p:txBody>
      </p:sp>
      <p:sp>
        <p:nvSpPr>
          <p:cNvPr id="3" name="Subtitle 2">
            <a:extLst>
              <a:ext uri="{FF2B5EF4-FFF2-40B4-BE49-F238E27FC236}">
                <a16:creationId xmlns:a16="http://schemas.microsoft.com/office/drawing/2014/main" id="{EC90464F-6968-7188-7A7A-AA2311AB3EFC}"/>
              </a:ext>
            </a:extLst>
          </p:cNvPr>
          <p:cNvSpPr>
            <a:spLocks noGrp="1"/>
          </p:cNvSpPr>
          <p:nvPr>
            <p:ph type="subTitle" idx="1"/>
          </p:nvPr>
        </p:nvSpPr>
        <p:spPr/>
        <p:txBody>
          <a:bodyPr/>
          <a:lstStyle/>
          <a:p>
            <a:r>
              <a:rPr lang="en-US" dirty="0">
                <a:solidFill>
                  <a:schemeClr val="bg1"/>
                </a:solidFill>
              </a:rPr>
              <a:t>Prepared by St. Andrew Parish Council Executive Team</a:t>
            </a:r>
            <a:endParaRPr lang="el-GR" dirty="0">
              <a:solidFill>
                <a:schemeClr val="bg1"/>
              </a:solidFill>
            </a:endParaRPr>
          </a:p>
        </p:txBody>
      </p:sp>
      <p:sp>
        <p:nvSpPr>
          <p:cNvPr id="4" name="Footer Placeholder 3">
            <a:extLst>
              <a:ext uri="{FF2B5EF4-FFF2-40B4-BE49-F238E27FC236}">
                <a16:creationId xmlns:a16="http://schemas.microsoft.com/office/drawing/2014/main" id="{7F7CB3E6-9EDB-D20C-A4A6-6D89827453A8}"/>
              </a:ext>
            </a:extLst>
          </p:cNvPr>
          <p:cNvSpPr>
            <a:spLocks noGrp="1"/>
          </p:cNvSpPr>
          <p:nvPr>
            <p:ph type="ftr" sz="quarter" idx="11"/>
          </p:nvPr>
        </p:nvSpPr>
        <p:spPr>
          <a:xfrm>
            <a:off x="290384" y="6400800"/>
            <a:ext cx="5901189" cy="320040"/>
          </a:xfrm>
        </p:spPr>
        <p:txBody>
          <a:bodyPr/>
          <a:lstStyle/>
          <a:p>
            <a:r>
              <a:rPr lang="en-US" b="1" dirty="0">
                <a:solidFill>
                  <a:schemeClr val="bg1">
                    <a:alpha val="70000"/>
                  </a:schemeClr>
                </a:solidFill>
              </a:rPr>
              <a:t>St. Andrew 2026 Voice Survey Results</a:t>
            </a:r>
            <a:endParaRPr lang="el-GR" b="1" dirty="0">
              <a:solidFill>
                <a:schemeClr val="bg1">
                  <a:alpha val="70000"/>
                </a:schemeClr>
              </a:solidFill>
            </a:endParaRPr>
          </a:p>
        </p:txBody>
      </p:sp>
      <p:sp>
        <p:nvSpPr>
          <p:cNvPr id="5" name="Slide Number Placeholder 4">
            <a:extLst>
              <a:ext uri="{FF2B5EF4-FFF2-40B4-BE49-F238E27FC236}">
                <a16:creationId xmlns:a16="http://schemas.microsoft.com/office/drawing/2014/main" id="{2AA15A1C-0956-83B4-87B7-6E50394F16AA}"/>
              </a:ext>
            </a:extLst>
          </p:cNvPr>
          <p:cNvSpPr>
            <a:spLocks noGrp="1"/>
          </p:cNvSpPr>
          <p:nvPr>
            <p:ph type="sldNum" sz="quarter" idx="12"/>
          </p:nvPr>
        </p:nvSpPr>
        <p:spPr/>
        <p:txBody>
          <a:bodyPr/>
          <a:lstStyle/>
          <a:p>
            <a:fld id="{E435D38A-96D8-AF47-90EF-9D71CEE10927}" type="slidenum">
              <a:rPr lang="el-GR" smtClean="0"/>
              <a:t>1</a:t>
            </a:fld>
            <a:endParaRPr lang="el-GR"/>
          </a:p>
        </p:txBody>
      </p:sp>
      <p:pic>
        <p:nvPicPr>
          <p:cNvPr id="6" name="drawing">
            <a:extLst>
              <a:ext uri="{FF2B5EF4-FFF2-40B4-BE49-F238E27FC236}">
                <a16:creationId xmlns:a16="http://schemas.microsoft.com/office/drawing/2014/main" id="{D6233F7E-7E49-15FD-61F2-4D1FC9CF247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95015" y="654190"/>
            <a:ext cx="1222744" cy="1222744"/>
          </a:xfrm>
          <a:prstGeom prst="rect">
            <a:avLst/>
          </a:prstGeom>
        </p:spPr>
      </p:pic>
    </p:spTree>
    <p:extLst>
      <p:ext uri="{BB962C8B-B14F-4D97-AF65-F5344CB8AC3E}">
        <p14:creationId xmlns:p14="http://schemas.microsoft.com/office/powerpoint/2010/main" val="2203122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538BF049-317E-CA16-500E-EA15E365BD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13D6BDB-D23F-DF55-2D77-D054BBD0610B}"/>
              </a:ext>
            </a:extLst>
          </p:cNvPr>
          <p:cNvSpPr txBox="1"/>
          <p:nvPr/>
        </p:nvSpPr>
        <p:spPr>
          <a:xfrm>
            <a:off x="3650310" y="137160"/>
            <a:ext cx="4065600" cy="523220"/>
          </a:xfrm>
          <a:prstGeom prst="rect">
            <a:avLst/>
          </a:prstGeom>
          <a:solidFill>
            <a:schemeClr val="bg2">
              <a:lumMod val="75000"/>
            </a:schemeClr>
          </a:solidFill>
          <a:ln w="38100">
            <a:solidFill>
              <a:schemeClr val="tx1"/>
            </a:solidFill>
          </a:ln>
        </p:spPr>
        <p:txBody>
          <a:bodyPr wrap="none" rtlCol="0">
            <a:spAutoFit/>
          </a:bodyPr>
          <a:lstStyle>
            <a:defPPr>
              <a:defRPr lang="en-US"/>
            </a:defPPr>
            <a:lvl1pPr>
              <a:defRPr sz="4000"/>
            </a:lvl1pPr>
          </a:lstStyle>
          <a:p>
            <a:pPr lvl="0">
              <a:defRPr/>
            </a:pPr>
            <a:r>
              <a:rPr lang="en-US" sz="2800" dirty="0">
                <a:solidFill>
                  <a:srgbClr val="000000"/>
                </a:solidFill>
              </a:rPr>
              <a:t>Greek Culture &amp; Language</a:t>
            </a:r>
          </a:p>
        </p:txBody>
      </p:sp>
      <p:sp>
        <p:nvSpPr>
          <p:cNvPr id="8" name="Footer Placeholder 7">
            <a:extLst>
              <a:ext uri="{FF2B5EF4-FFF2-40B4-BE49-F238E27FC236}">
                <a16:creationId xmlns:a16="http://schemas.microsoft.com/office/drawing/2014/main" id="{2B86496D-AB96-C1A0-5B24-5E3160769D8B}"/>
              </a:ext>
            </a:extLst>
          </p:cNvPr>
          <p:cNvSpPr>
            <a:spLocks noGrp="1"/>
          </p:cNvSpPr>
          <p:nvPr>
            <p:ph type="ftr" sz="quarter" idx="11"/>
          </p:nvPr>
        </p:nvSpPr>
        <p:spPr>
          <a:xfrm>
            <a:off x="194811" y="6400800"/>
            <a:ext cx="5901189" cy="32004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rPr>
              <a:t>St. Andrew 2026 Voice Survey Results</a:t>
            </a:r>
            <a:endParaRPr kumimoji="0" lang="el-GR" sz="1050" b="1" i="0" u="none" strike="noStrike" kern="1200" cap="none" spc="0" normalizeH="0" baseline="0" noProof="0" dirty="0">
              <a:ln>
                <a:noFill/>
              </a:ln>
              <a:solidFill>
                <a:srgbClr val="000000">
                  <a:alpha val="70000"/>
                </a:srgbClr>
              </a:solidFill>
              <a:effectLst/>
              <a:uLnTx/>
              <a:uFillTx/>
              <a:latin typeface="Corbel" panose="020B0503020204020204" pitchFamily="34" charset="0"/>
              <a:ea typeface="+mn-ea"/>
              <a:cs typeface="+mn-cs"/>
            </a:endParaRPr>
          </a:p>
        </p:txBody>
      </p:sp>
      <p:sp>
        <p:nvSpPr>
          <p:cNvPr id="9" name="Slide Number Placeholder 8">
            <a:extLst>
              <a:ext uri="{FF2B5EF4-FFF2-40B4-BE49-F238E27FC236}">
                <a16:creationId xmlns:a16="http://schemas.microsoft.com/office/drawing/2014/main" id="{EEAA56D3-2049-24CB-1A64-1E371FE8DE6D}"/>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435D38A-96D8-AF47-90EF-9D71CEE10927}" type="slidenum">
              <a:rPr kumimoji="0" lang="el-GR" sz="1100" b="0" i="0" u="none" strike="noStrike" kern="1200" cap="none" spc="0" normalizeH="0" baseline="0" noProof="0" smtClean="0">
                <a:ln>
                  <a:noFill/>
                </a:ln>
                <a:solidFill>
                  <a:srgbClr val="FFFFFF"/>
                </a:solidFill>
                <a:effectLst/>
                <a:uLnTx/>
                <a:uFillTx/>
                <a:latin typeface="Corbel" panose="020B0503020204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l-GR" sz="1100" b="0" i="0" u="none" strike="noStrike" kern="1200" cap="none" spc="0" normalizeH="0" baseline="0" noProof="0">
              <a:ln>
                <a:noFill/>
              </a:ln>
              <a:solidFill>
                <a:srgbClr val="FFFFFF"/>
              </a:solidFill>
              <a:effectLst/>
              <a:uLnTx/>
              <a:uFillTx/>
              <a:latin typeface="Corbel" panose="020B0503020204020204" pitchFamily="34" charset="0"/>
              <a:ea typeface="+mn-ea"/>
              <a:cs typeface="+mn-cs"/>
            </a:endParaRPr>
          </a:p>
        </p:txBody>
      </p:sp>
      <p:pic>
        <p:nvPicPr>
          <p:cNvPr id="10" name="drawing">
            <a:extLst>
              <a:ext uri="{FF2B5EF4-FFF2-40B4-BE49-F238E27FC236}">
                <a16:creationId xmlns:a16="http://schemas.microsoft.com/office/drawing/2014/main" id="{130798DB-1E61-1F47-11C6-00F38CE0582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551042" y="224104"/>
            <a:ext cx="1222744" cy="1222744"/>
          </a:xfrm>
          <a:prstGeom prst="rect">
            <a:avLst/>
          </a:prstGeom>
        </p:spPr>
      </p:pic>
      <p:sp>
        <p:nvSpPr>
          <p:cNvPr id="3" name="TextBox 2">
            <a:extLst>
              <a:ext uri="{FF2B5EF4-FFF2-40B4-BE49-F238E27FC236}">
                <a16:creationId xmlns:a16="http://schemas.microsoft.com/office/drawing/2014/main" id="{F15981B1-3664-85BC-7BC2-807A216F436D}"/>
              </a:ext>
            </a:extLst>
          </p:cNvPr>
          <p:cNvSpPr txBox="1"/>
          <p:nvPr/>
        </p:nvSpPr>
        <p:spPr>
          <a:xfrm>
            <a:off x="83940" y="835476"/>
            <a:ext cx="11536326" cy="59093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Mentions: 33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Positive-oriented mentions: 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Negative-oriented mentions: 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Passives: 2</a:t>
            </a:r>
          </a:p>
          <a:p>
            <a:pPr lvl="0"/>
            <a:r>
              <a:rPr lang="en-US" dirty="0"/>
              <a:t>Parishioners continue to place strong emotional importance on preserving Greek Orthodox traditions, language, and cultural identity.</a:t>
            </a:r>
          </a:p>
          <a:p>
            <a:pPr lvl="0"/>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r>
              <a:rPr lang="en-US" b="1" dirty="0"/>
              <a:t>Key Insights</a:t>
            </a:r>
          </a:p>
          <a:p>
            <a:pPr marL="285750" indent="-285750">
              <a:buFont typeface="Arial" panose="020B0604020202020204" pitchFamily="34" charset="0"/>
              <a:buChar char="•"/>
            </a:pPr>
            <a:r>
              <a:rPr lang="en-US" dirty="0"/>
              <a:t>Greek identity remains deeply valued.</a:t>
            </a:r>
          </a:p>
          <a:p>
            <a:pPr marL="285750" indent="-285750">
              <a:buFont typeface="Arial" panose="020B0604020202020204" pitchFamily="34" charset="0"/>
              <a:buChar char="•"/>
            </a:pPr>
            <a:r>
              <a:rPr lang="en-US" dirty="0"/>
              <a:t>Some respondents fear cultural dilution.</a:t>
            </a:r>
          </a:p>
          <a:p>
            <a:pPr marL="285750" indent="-285750">
              <a:buFont typeface="Arial" panose="020B0604020202020204" pitchFamily="34" charset="0"/>
              <a:buChar char="•"/>
            </a:pPr>
            <a:r>
              <a:rPr lang="en-US" dirty="0"/>
              <a:t>Others expressed concern about balancing Greek heritage with broader outreach and inclusiveness.</a:t>
            </a:r>
          </a:p>
          <a:p>
            <a:pPr marL="285750" indent="-285750">
              <a:buFont typeface="Arial" panose="020B0604020202020204" pitchFamily="34" charset="0"/>
              <a:buChar char="•"/>
            </a:pPr>
            <a:r>
              <a:rPr lang="en-US" dirty="0"/>
              <a:t>The survey suggests the parish is navigating a sensitive balance between tradition and growth.</a:t>
            </a:r>
          </a:p>
          <a:p>
            <a:endParaRPr lang="en-US" b="1" dirty="0"/>
          </a:p>
          <a:p>
            <a:r>
              <a:rPr lang="en-US" b="1" dirty="0"/>
              <a:t>Strategic Opportunity</a:t>
            </a:r>
          </a:p>
          <a:p>
            <a:r>
              <a:rPr lang="en-US" b="1" dirty="0"/>
              <a:t>Frame Greek heritage as:</a:t>
            </a:r>
          </a:p>
          <a:p>
            <a:pPr marL="285750" indent="-285750">
              <a:buFont typeface="Arial" panose="020B0604020202020204" pitchFamily="34" charset="0"/>
              <a:buChar char="•"/>
            </a:pPr>
            <a:r>
              <a:rPr lang="en-US" dirty="0"/>
              <a:t>Spiritually enriching,</a:t>
            </a:r>
          </a:p>
          <a:p>
            <a:pPr marL="285750" indent="-285750">
              <a:buFont typeface="Arial" panose="020B0604020202020204" pitchFamily="34" charset="0"/>
              <a:buChar char="•"/>
            </a:pPr>
            <a:r>
              <a:rPr lang="en-US" dirty="0"/>
              <a:t>Welcoming,</a:t>
            </a:r>
          </a:p>
          <a:p>
            <a:pPr marL="285750" indent="-285750">
              <a:buFont typeface="Arial" panose="020B0604020202020204" pitchFamily="34" charset="0"/>
              <a:buChar char="•"/>
            </a:pPr>
            <a:r>
              <a:rPr lang="en-US" dirty="0"/>
              <a:t>and foundational to Orthodox identity, while remaining accessible to future generations and non-Greek Orthodox Christians.</a:t>
            </a: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257722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9D08916B-8F44-818D-CFF7-673768A086C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B5E8DCD-B158-5009-30BB-72D40B99117A}"/>
              </a:ext>
            </a:extLst>
          </p:cNvPr>
          <p:cNvSpPr txBox="1"/>
          <p:nvPr/>
        </p:nvSpPr>
        <p:spPr>
          <a:xfrm>
            <a:off x="3650309" y="268180"/>
            <a:ext cx="3949030" cy="523220"/>
          </a:xfrm>
          <a:prstGeom prst="rect">
            <a:avLst/>
          </a:prstGeom>
          <a:solidFill>
            <a:schemeClr val="bg2">
              <a:lumMod val="75000"/>
            </a:schemeClr>
          </a:solidFill>
          <a:ln w="38100">
            <a:solidFill>
              <a:schemeClr val="tx1"/>
            </a:solidFill>
          </a:ln>
        </p:spPr>
        <p:txBody>
          <a:bodyPr wrap="none" rtlCol="0">
            <a:spAutoFit/>
          </a:bodyPr>
          <a:lstStyle>
            <a:defPPr>
              <a:defRPr lang="en-US"/>
            </a:defPPr>
            <a:lvl1pPr>
              <a:defRPr sz="4000"/>
            </a:lvl1pPr>
          </a:lstStyle>
          <a:p>
            <a:pPr lvl="0">
              <a:defRPr/>
            </a:pPr>
            <a:r>
              <a:rPr lang="en-US" sz="2800" dirty="0">
                <a:solidFill>
                  <a:srgbClr val="000000"/>
                </a:solidFill>
              </a:rPr>
              <a:t>Governance &amp; Leadership</a:t>
            </a:r>
          </a:p>
        </p:txBody>
      </p:sp>
      <p:sp>
        <p:nvSpPr>
          <p:cNvPr id="8" name="Footer Placeholder 7">
            <a:extLst>
              <a:ext uri="{FF2B5EF4-FFF2-40B4-BE49-F238E27FC236}">
                <a16:creationId xmlns:a16="http://schemas.microsoft.com/office/drawing/2014/main" id="{A32861FB-9D61-D8C7-0E3E-08A637563135}"/>
              </a:ext>
            </a:extLst>
          </p:cNvPr>
          <p:cNvSpPr>
            <a:spLocks noGrp="1"/>
          </p:cNvSpPr>
          <p:nvPr>
            <p:ph type="ftr" sz="quarter" idx="11"/>
          </p:nvPr>
        </p:nvSpPr>
        <p:spPr>
          <a:xfrm>
            <a:off x="194811" y="6400800"/>
            <a:ext cx="5901189" cy="32004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rPr>
              <a:t>St. Andrew 2026 Voice Survey Results</a:t>
            </a:r>
            <a:endParaRPr kumimoji="0" lang="el-GR" sz="1050" b="1" i="0" u="none" strike="noStrike" kern="1200" cap="none" spc="0" normalizeH="0" baseline="0" noProof="0" dirty="0">
              <a:ln>
                <a:noFill/>
              </a:ln>
              <a:solidFill>
                <a:srgbClr val="000000">
                  <a:alpha val="70000"/>
                </a:srgbClr>
              </a:solidFill>
              <a:effectLst/>
              <a:uLnTx/>
              <a:uFillTx/>
              <a:latin typeface="Corbel" panose="020B0503020204020204" pitchFamily="34" charset="0"/>
              <a:ea typeface="+mn-ea"/>
              <a:cs typeface="+mn-cs"/>
            </a:endParaRPr>
          </a:p>
        </p:txBody>
      </p:sp>
      <p:sp>
        <p:nvSpPr>
          <p:cNvPr id="9" name="Slide Number Placeholder 8">
            <a:extLst>
              <a:ext uri="{FF2B5EF4-FFF2-40B4-BE49-F238E27FC236}">
                <a16:creationId xmlns:a16="http://schemas.microsoft.com/office/drawing/2014/main" id="{1C6F95CD-2B85-4F7A-7A17-0F21E4FCD576}"/>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435D38A-96D8-AF47-90EF-9D71CEE10927}" type="slidenum">
              <a:rPr kumimoji="0" lang="el-GR" sz="1100" b="0" i="0" u="none" strike="noStrike" kern="1200" cap="none" spc="0" normalizeH="0" baseline="0" noProof="0" smtClean="0">
                <a:ln>
                  <a:noFill/>
                </a:ln>
                <a:solidFill>
                  <a:srgbClr val="FFFFFF"/>
                </a:solidFill>
                <a:effectLst/>
                <a:uLnTx/>
                <a:uFillTx/>
                <a:latin typeface="Corbel" panose="020B0503020204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l-GR" sz="1100" b="0" i="0" u="none" strike="noStrike" kern="1200" cap="none" spc="0" normalizeH="0" baseline="0" noProof="0">
              <a:ln>
                <a:noFill/>
              </a:ln>
              <a:solidFill>
                <a:srgbClr val="FFFFFF"/>
              </a:solidFill>
              <a:effectLst/>
              <a:uLnTx/>
              <a:uFillTx/>
              <a:latin typeface="Corbel" panose="020B0503020204020204" pitchFamily="34" charset="0"/>
              <a:ea typeface="+mn-ea"/>
              <a:cs typeface="+mn-cs"/>
            </a:endParaRPr>
          </a:p>
        </p:txBody>
      </p:sp>
      <p:pic>
        <p:nvPicPr>
          <p:cNvPr id="10" name="drawing">
            <a:extLst>
              <a:ext uri="{FF2B5EF4-FFF2-40B4-BE49-F238E27FC236}">
                <a16:creationId xmlns:a16="http://schemas.microsoft.com/office/drawing/2014/main" id="{17955685-F63D-8775-E3E2-EF4AD2CECF9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551042" y="224104"/>
            <a:ext cx="1222744" cy="1222744"/>
          </a:xfrm>
          <a:prstGeom prst="rect">
            <a:avLst/>
          </a:prstGeom>
        </p:spPr>
      </p:pic>
      <p:sp>
        <p:nvSpPr>
          <p:cNvPr id="3" name="TextBox 2">
            <a:extLst>
              <a:ext uri="{FF2B5EF4-FFF2-40B4-BE49-F238E27FC236}">
                <a16:creationId xmlns:a16="http://schemas.microsoft.com/office/drawing/2014/main" id="{681058FB-6C25-F47A-C5DA-591ED0986FDF}"/>
              </a:ext>
            </a:extLst>
          </p:cNvPr>
          <p:cNvSpPr txBox="1"/>
          <p:nvPr/>
        </p:nvSpPr>
        <p:spPr>
          <a:xfrm>
            <a:off x="66542" y="835476"/>
            <a:ext cx="11536326"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Mentions: 28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Positive-oriented mentions: </a:t>
            </a:r>
            <a:r>
              <a:rPr lang="en-US" dirty="0">
                <a:solidFill>
                  <a:srgbClr val="000000"/>
                </a:solidFill>
                <a:latin typeface="Gill Sans MT" panose="020B0502020104020203"/>
              </a:rPr>
              <a:t>9</a:t>
            </a: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Negative-oriented mentions: 18</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Gill Sans MT" panose="020B0502020104020203"/>
              </a:rPr>
              <a:t>Passives: 1</a:t>
            </a: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lvl="0"/>
            <a:r>
              <a:rPr lang="en-US" dirty="0"/>
              <a:t>Leadership generated mixed sentiment. Many respondents appreciate the dedication of parish leaders, while others expressed concerns about communication, transparency, politics, and organizational effectiveness</a:t>
            </a: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r>
              <a:rPr lang="en-US" b="1" dirty="0"/>
              <a:t>Key Insights</a:t>
            </a:r>
          </a:p>
          <a:p>
            <a:pPr marL="285750" indent="-285750">
              <a:buFont typeface="Arial" panose="020B0604020202020204" pitchFamily="34" charset="0"/>
              <a:buChar char="•"/>
            </a:pPr>
            <a:r>
              <a:rPr lang="en-US" dirty="0"/>
              <a:t>Parishioners want stronger organizational clarity and accountability.</a:t>
            </a:r>
          </a:p>
          <a:p>
            <a:pPr marL="285750" indent="-285750">
              <a:buFont typeface="Arial" panose="020B0604020202020204" pitchFamily="34" charset="0"/>
              <a:buChar char="•"/>
            </a:pPr>
            <a:r>
              <a:rPr lang="en-US" dirty="0"/>
              <a:t>Transparency and consistency matter greatly to trust levels.</a:t>
            </a:r>
          </a:p>
          <a:p>
            <a:pPr marL="285750" indent="-285750">
              <a:buFont typeface="Arial" panose="020B0604020202020204" pitchFamily="34" charset="0"/>
              <a:buChar char="•"/>
            </a:pPr>
            <a:r>
              <a:rPr lang="en-US" dirty="0"/>
              <a:t>Political tension and historical frustrations continue to influence perceptions.</a:t>
            </a:r>
          </a:p>
          <a:p>
            <a:pPr marL="285750" indent="-285750">
              <a:buFont typeface="Arial" panose="020B0604020202020204" pitchFamily="34" charset="0"/>
              <a:buChar char="•"/>
            </a:pPr>
            <a:r>
              <a:rPr lang="en-US" dirty="0"/>
              <a:t>Leadership fatigue and distrust may still linger from prior experiences.</a:t>
            </a:r>
          </a:p>
          <a:p>
            <a:endParaRPr lang="en-US" b="1" dirty="0"/>
          </a:p>
          <a:p>
            <a:r>
              <a:rPr lang="en-US" b="1" dirty="0"/>
              <a:t>Strategic Opportunity</a:t>
            </a:r>
          </a:p>
          <a:p>
            <a:r>
              <a:rPr lang="en-US" b="1" dirty="0"/>
              <a:t>Focus on:</a:t>
            </a:r>
          </a:p>
          <a:p>
            <a:pPr marL="285750" indent="-285750">
              <a:buFont typeface="Arial" panose="020B0604020202020204" pitchFamily="34" charset="0"/>
              <a:buChar char="•"/>
            </a:pPr>
            <a:r>
              <a:rPr lang="en-US" dirty="0"/>
              <a:t>Transparent communication,</a:t>
            </a:r>
          </a:p>
          <a:p>
            <a:pPr marL="285750" indent="-285750">
              <a:buFont typeface="Arial" panose="020B0604020202020204" pitchFamily="34" charset="0"/>
              <a:buChar char="•"/>
            </a:pPr>
            <a:r>
              <a:rPr lang="en-US" dirty="0"/>
              <a:t>Visible planning,</a:t>
            </a:r>
          </a:p>
          <a:p>
            <a:pPr marL="285750" indent="-285750">
              <a:buFont typeface="Arial" panose="020B0604020202020204" pitchFamily="34" charset="0"/>
              <a:buChar char="•"/>
            </a:pPr>
            <a:r>
              <a:rPr lang="en-US" dirty="0"/>
              <a:t>Regular updates,</a:t>
            </a:r>
          </a:p>
          <a:p>
            <a:pPr marL="285750" indent="-285750">
              <a:buFont typeface="Arial" panose="020B0604020202020204" pitchFamily="34" charset="0"/>
              <a:buChar char="•"/>
            </a:pPr>
            <a:r>
              <a:rPr lang="en-US" dirty="0"/>
              <a:t>and collaborative leadership culture.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332079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818DBF26-7BC4-685C-62AA-2529DC64F47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FDB8E10-CEFD-E4F5-BBC6-3EE45DB62E55}"/>
              </a:ext>
            </a:extLst>
          </p:cNvPr>
          <p:cNvSpPr txBox="1"/>
          <p:nvPr/>
        </p:nvSpPr>
        <p:spPr>
          <a:xfrm>
            <a:off x="3539215" y="312256"/>
            <a:ext cx="3455113" cy="523220"/>
          </a:xfrm>
          <a:prstGeom prst="rect">
            <a:avLst/>
          </a:prstGeom>
          <a:solidFill>
            <a:schemeClr val="bg2">
              <a:lumMod val="75000"/>
            </a:schemeClr>
          </a:solidFill>
          <a:ln w="38100">
            <a:solidFill>
              <a:schemeClr val="tx1"/>
            </a:solidFill>
          </a:ln>
        </p:spPr>
        <p:txBody>
          <a:bodyPr wrap="none" rtlCol="0">
            <a:spAutoFit/>
          </a:bodyPr>
          <a:lstStyle>
            <a:defPPr>
              <a:defRPr lang="en-US"/>
            </a:defPPr>
            <a:lvl1pPr>
              <a:defRPr sz="4000"/>
            </a:lvl1pPr>
          </a:lstStyle>
          <a:p>
            <a:r>
              <a:rPr lang="en-US" sz="2800" dirty="0"/>
              <a:t>Stewardship &amp; Finance</a:t>
            </a:r>
          </a:p>
        </p:txBody>
      </p:sp>
      <p:sp>
        <p:nvSpPr>
          <p:cNvPr id="8" name="Footer Placeholder 7">
            <a:extLst>
              <a:ext uri="{FF2B5EF4-FFF2-40B4-BE49-F238E27FC236}">
                <a16:creationId xmlns:a16="http://schemas.microsoft.com/office/drawing/2014/main" id="{780418D8-9FD0-7079-2DA9-D8362A80433B}"/>
              </a:ext>
            </a:extLst>
          </p:cNvPr>
          <p:cNvSpPr>
            <a:spLocks noGrp="1"/>
          </p:cNvSpPr>
          <p:nvPr>
            <p:ph type="ftr" sz="quarter" idx="11"/>
          </p:nvPr>
        </p:nvSpPr>
        <p:spPr>
          <a:xfrm>
            <a:off x="194811" y="6400800"/>
            <a:ext cx="5901189" cy="32004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rPr>
              <a:t>St. Andrew 2026 Voice Survey Results</a:t>
            </a:r>
            <a:endParaRPr kumimoji="0" lang="el-GR" sz="1050" b="1" i="0" u="none" strike="noStrike" kern="1200" cap="none" spc="0" normalizeH="0" baseline="0" noProof="0" dirty="0">
              <a:ln>
                <a:noFill/>
              </a:ln>
              <a:solidFill>
                <a:srgbClr val="000000">
                  <a:alpha val="70000"/>
                </a:srgbClr>
              </a:solidFill>
              <a:effectLst/>
              <a:uLnTx/>
              <a:uFillTx/>
              <a:latin typeface="Corbel" panose="020B0503020204020204" pitchFamily="34" charset="0"/>
              <a:ea typeface="+mn-ea"/>
              <a:cs typeface="+mn-cs"/>
            </a:endParaRPr>
          </a:p>
        </p:txBody>
      </p:sp>
      <p:sp>
        <p:nvSpPr>
          <p:cNvPr id="9" name="Slide Number Placeholder 8">
            <a:extLst>
              <a:ext uri="{FF2B5EF4-FFF2-40B4-BE49-F238E27FC236}">
                <a16:creationId xmlns:a16="http://schemas.microsoft.com/office/drawing/2014/main" id="{A8AE8F0E-2CE3-1857-E742-4A9766D72D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435D38A-96D8-AF47-90EF-9D71CEE10927}" type="slidenum">
              <a:rPr kumimoji="0" lang="el-GR" sz="1100" b="0" i="0" u="none" strike="noStrike" kern="1200" cap="none" spc="0" normalizeH="0" baseline="0" noProof="0" smtClean="0">
                <a:ln>
                  <a:noFill/>
                </a:ln>
                <a:solidFill>
                  <a:srgbClr val="FFFFFF"/>
                </a:solidFill>
                <a:effectLst/>
                <a:uLnTx/>
                <a:uFillTx/>
                <a:latin typeface="Corbel" panose="020B0503020204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l-GR" sz="1100" b="0" i="0" u="none" strike="noStrike" kern="1200" cap="none" spc="0" normalizeH="0" baseline="0" noProof="0">
              <a:ln>
                <a:noFill/>
              </a:ln>
              <a:solidFill>
                <a:srgbClr val="FFFFFF"/>
              </a:solidFill>
              <a:effectLst/>
              <a:uLnTx/>
              <a:uFillTx/>
              <a:latin typeface="Corbel" panose="020B0503020204020204" pitchFamily="34" charset="0"/>
              <a:ea typeface="+mn-ea"/>
              <a:cs typeface="+mn-cs"/>
            </a:endParaRPr>
          </a:p>
        </p:txBody>
      </p:sp>
      <p:pic>
        <p:nvPicPr>
          <p:cNvPr id="10" name="drawing">
            <a:extLst>
              <a:ext uri="{FF2B5EF4-FFF2-40B4-BE49-F238E27FC236}">
                <a16:creationId xmlns:a16="http://schemas.microsoft.com/office/drawing/2014/main" id="{BEA846E2-34B8-9EF1-97ED-8EDAF22F3C8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551042" y="224104"/>
            <a:ext cx="1222744" cy="1222744"/>
          </a:xfrm>
          <a:prstGeom prst="rect">
            <a:avLst/>
          </a:prstGeom>
        </p:spPr>
      </p:pic>
      <p:sp>
        <p:nvSpPr>
          <p:cNvPr id="3" name="TextBox 2">
            <a:extLst>
              <a:ext uri="{FF2B5EF4-FFF2-40B4-BE49-F238E27FC236}">
                <a16:creationId xmlns:a16="http://schemas.microsoft.com/office/drawing/2014/main" id="{00863BD3-DC65-5FF6-2CFB-57E2B0E4F7E3}"/>
              </a:ext>
            </a:extLst>
          </p:cNvPr>
          <p:cNvSpPr txBox="1"/>
          <p:nvPr/>
        </p:nvSpPr>
        <p:spPr>
          <a:xfrm>
            <a:off x="194811" y="1014590"/>
            <a:ext cx="11536326" cy="5909310"/>
          </a:xfrm>
          <a:prstGeom prst="rect">
            <a:avLst/>
          </a:prstGeom>
          <a:noFill/>
        </p:spPr>
        <p:txBody>
          <a:bodyPr wrap="square" rtlCol="0">
            <a:spAutoFit/>
          </a:bodyPr>
          <a:lstStyle/>
          <a:p>
            <a:r>
              <a:rPr lang="en-US" dirty="0"/>
              <a:t>Mentions: 21</a:t>
            </a:r>
          </a:p>
          <a:p>
            <a:r>
              <a:rPr lang="en-US" dirty="0"/>
              <a:t>Positive-oriented mentions: 2</a:t>
            </a:r>
          </a:p>
          <a:p>
            <a:r>
              <a:rPr lang="en-US" dirty="0"/>
              <a:t>Negative-oriented mentions: 19</a:t>
            </a:r>
          </a:p>
          <a:p>
            <a:r>
              <a:rPr lang="en-US" dirty="0"/>
              <a:t>Passives: 0</a:t>
            </a:r>
          </a:p>
          <a:p>
            <a:r>
              <a:rPr lang="en-US" dirty="0"/>
              <a:t>Financial stewardship remains a sensitive but important topic. Parishioners understand the financial realities facing the church but desire greater clarity and communication.</a:t>
            </a:r>
          </a:p>
          <a:p>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r>
              <a:rPr lang="en-US" b="1" dirty="0"/>
              <a:t>Key Insights</a:t>
            </a:r>
          </a:p>
          <a:p>
            <a:pPr marL="285750" indent="-285750">
              <a:buFont typeface="Arial" panose="020B0604020202020204" pitchFamily="34" charset="0"/>
              <a:buChar char="•"/>
            </a:pPr>
            <a:r>
              <a:rPr lang="en-US" dirty="0"/>
              <a:t>Stewardship discussions can trigger emotional reactions.</a:t>
            </a:r>
          </a:p>
          <a:p>
            <a:pPr marL="285750" indent="-285750">
              <a:buFont typeface="Arial" panose="020B0604020202020204" pitchFamily="34" charset="0"/>
              <a:buChar char="•"/>
            </a:pPr>
            <a:r>
              <a:rPr lang="en-US" dirty="0"/>
              <a:t>Some respondents expressed concern regarding financial sustainability.</a:t>
            </a:r>
          </a:p>
          <a:p>
            <a:pPr marL="285750" indent="-285750">
              <a:buFont typeface="Arial" panose="020B0604020202020204" pitchFamily="34" charset="0"/>
              <a:buChar char="•"/>
            </a:pPr>
            <a:r>
              <a:rPr lang="en-US" dirty="0"/>
              <a:t>Others want clearer explanations of parish financial needs and priorities.</a:t>
            </a:r>
          </a:p>
          <a:p>
            <a:pPr marL="285750" indent="-285750">
              <a:buFont typeface="Arial" panose="020B0604020202020204" pitchFamily="34" charset="0"/>
              <a:buChar char="•"/>
            </a:pPr>
            <a:r>
              <a:rPr lang="en-US" dirty="0"/>
              <a:t>Parishioners appear more supportive when they understand the “why.”</a:t>
            </a:r>
          </a:p>
          <a:p>
            <a:endParaRPr lang="en-US" b="1" dirty="0"/>
          </a:p>
          <a:p>
            <a:r>
              <a:rPr lang="en-US" b="1" dirty="0"/>
              <a:t>Strategic Opportunity</a:t>
            </a:r>
          </a:p>
          <a:p>
            <a:r>
              <a:rPr lang="en-US" b="1" dirty="0"/>
              <a:t>Increase:</a:t>
            </a:r>
          </a:p>
          <a:p>
            <a:pPr marL="285750" indent="-285750">
              <a:buFont typeface="Arial" panose="020B0604020202020204" pitchFamily="34" charset="0"/>
              <a:buChar char="•"/>
            </a:pPr>
            <a:r>
              <a:rPr lang="en-US" dirty="0"/>
              <a:t>Stewardship education,</a:t>
            </a:r>
          </a:p>
          <a:p>
            <a:pPr marL="285750" indent="-285750">
              <a:buFont typeface="Arial" panose="020B0604020202020204" pitchFamily="34" charset="0"/>
              <a:buChar char="•"/>
            </a:pPr>
            <a:r>
              <a:rPr lang="en-US" dirty="0"/>
              <a:t>Financial transparency,</a:t>
            </a:r>
          </a:p>
          <a:p>
            <a:pPr marL="285750" indent="-285750">
              <a:buFont typeface="Arial" panose="020B0604020202020204" pitchFamily="34" charset="0"/>
              <a:buChar char="•"/>
            </a:pPr>
            <a:r>
              <a:rPr lang="en-US" dirty="0"/>
              <a:t>Project visibility,</a:t>
            </a:r>
          </a:p>
          <a:p>
            <a:pPr marL="285750" indent="-285750">
              <a:buFont typeface="Arial" panose="020B0604020202020204" pitchFamily="34" charset="0"/>
              <a:buChar char="•"/>
            </a:pPr>
            <a:r>
              <a:rPr lang="en-US" dirty="0"/>
              <a:t>and communication around operational costs and ministry impact.</a:t>
            </a:r>
          </a:p>
          <a:p>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133836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4EECF601-2E63-1B75-BBA7-58546977E4B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CCE959A-412C-CEBD-6A30-A305621CFEDE}"/>
              </a:ext>
            </a:extLst>
          </p:cNvPr>
          <p:cNvSpPr txBox="1"/>
          <p:nvPr/>
        </p:nvSpPr>
        <p:spPr>
          <a:xfrm>
            <a:off x="3005205" y="206440"/>
            <a:ext cx="5791970" cy="523220"/>
          </a:xfrm>
          <a:prstGeom prst="rect">
            <a:avLst/>
          </a:prstGeom>
          <a:solidFill>
            <a:schemeClr val="bg2">
              <a:lumMod val="75000"/>
            </a:schemeClr>
          </a:solidFill>
          <a:ln w="38100">
            <a:solidFill>
              <a:schemeClr val="tx1"/>
            </a:solidFill>
          </a:ln>
        </p:spPr>
        <p:txBody>
          <a:bodyPr wrap="none" rtlCol="0">
            <a:spAutoFit/>
          </a:bodyPr>
          <a:lstStyle>
            <a:defPPr>
              <a:defRPr lang="en-US"/>
            </a:defPPr>
            <a:lvl1pPr>
              <a:defRPr sz="4000"/>
            </a:lvl1pPr>
          </a:lstStyle>
          <a:p>
            <a:pPr lvl="0">
              <a:defRPr/>
            </a:pPr>
            <a:r>
              <a:rPr lang="en-US" sz="2800" dirty="0">
                <a:solidFill>
                  <a:srgbClr val="000000"/>
                </a:solidFill>
              </a:rPr>
              <a:t>Choir, Chanting &amp; Worship Experience</a:t>
            </a:r>
          </a:p>
        </p:txBody>
      </p:sp>
      <p:sp>
        <p:nvSpPr>
          <p:cNvPr id="8" name="Footer Placeholder 7">
            <a:extLst>
              <a:ext uri="{FF2B5EF4-FFF2-40B4-BE49-F238E27FC236}">
                <a16:creationId xmlns:a16="http://schemas.microsoft.com/office/drawing/2014/main" id="{5DF65AAF-9258-A93F-D17B-5BE5C9144888}"/>
              </a:ext>
            </a:extLst>
          </p:cNvPr>
          <p:cNvSpPr>
            <a:spLocks noGrp="1"/>
          </p:cNvSpPr>
          <p:nvPr>
            <p:ph type="ftr" sz="quarter" idx="11"/>
          </p:nvPr>
        </p:nvSpPr>
        <p:spPr>
          <a:xfrm>
            <a:off x="6290811" y="6400800"/>
            <a:ext cx="5901189" cy="32004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rPr>
              <a:t>St. Andrew 2026 Voice Survey Results</a:t>
            </a:r>
            <a:endParaRPr kumimoji="0" lang="el-GR" sz="1050" b="1" i="0" u="none" strike="noStrike" kern="1200" cap="none" spc="0" normalizeH="0" baseline="0" noProof="0" dirty="0">
              <a:ln>
                <a:noFill/>
              </a:ln>
              <a:solidFill>
                <a:srgbClr val="000000">
                  <a:alpha val="70000"/>
                </a:srgbClr>
              </a:solidFill>
              <a:effectLst/>
              <a:uLnTx/>
              <a:uFillTx/>
              <a:latin typeface="Corbel" panose="020B0503020204020204" pitchFamily="34" charset="0"/>
              <a:ea typeface="+mn-ea"/>
              <a:cs typeface="+mn-cs"/>
            </a:endParaRPr>
          </a:p>
        </p:txBody>
      </p:sp>
      <p:sp>
        <p:nvSpPr>
          <p:cNvPr id="9" name="Slide Number Placeholder 8">
            <a:extLst>
              <a:ext uri="{FF2B5EF4-FFF2-40B4-BE49-F238E27FC236}">
                <a16:creationId xmlns:a16="http://schemas.microsoft.com/office/drawing/2014/main" id="{C7436CE8-D4D7-F2D5-893B-C10B41D4A05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435D38A-96D8-AF47-90EF-9D71CEE10927}" type="slidenum">
              <a:rPr kumimoji="0" lang="el-GR" sz="1100" b="0" i="0" u="none" strike="noStrike" kern="1200" cap="none" spc="0" normalizeH="0" baseline="0" noProof="0" smtClean="0">
                <a:ln>
                  <a:noFill/>
                </a:ln>
                <a:solidFill>
                  <a:srgbClr val="FFFFFF"/>
                </a:solidFill>
                <a:effectLst/>
                <a:uLnTx/>
                <a:uFillTx/>
                <a:latin typeface="Corbel" panose="020B0503020204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l-GR" sz="1100" b="0" i="0" u="none" strike="noStrike" kern="1200" cap="none" spc="0" normalizeH="0" baseline="0" noProof="0">
              <a:ln>
                <a:noFill/>
              </a:ln>
              <a:solidFill>
                <a:srgbClr val="FFFFFF"/>
              </a:solidFill>
              <a:effectLst/>
              <a:uLnTx/>
              <a:uFillTx/>
              <a:latin typeface="Corbel" panose="020B0503020204020204" pitchFamily="34" charset="0"/>
              <a:ea typeface="+mn-ea"/>
              <a:cs typeface="+mn-cs"/>
            </a:endParaRPr>
          </a:p>
        </p:txBody>
      </p:sp>
      <p:pic>
        <p:nvPicPr>
          <p:cNvPr id="10" name="drawing">
            <a:extLst>
              <a:ext uri="{FF2B5EF4-FFF2-40B4-BE49-F238E27FC236}">
                <a16:creationId xmlns:a16="http://schemas.microsoft.com/office/drawing/2014/main" id="{363805B0-CB27-9E4F-1864-9E7B3CB9501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551042" y="224104"/>
            <a:ext cx="1222744" cy="1222744"/>
          </a:xfrm>
          <a:prstGeom prst="rect">
            <a:avLst/>
          </a:prstGeom>
        </p:spPr>
      </p:pic>
      <p:sp>
        <p:nvSpPr>
          <p:cNvPr id="3" name="TextBox 2">
            <a:extLst>
              <a:ext uri="{FF2B5EF4-FFF2-40B4-BE49-F238E27FC236}">
                <a16:creationId xmlns:a16="http://schemas.microsoft.com/office/drawing/2014/main" id="{998D4CB5-D23B-81C0-A06F-6F1CCF35E0FB}"/>
              </a:ext>
            </a:extLst>
          </p:cNvPr>
          <p:cNvSpPr txBox="1"/>
          <p:nvPr/>
        </p:nvSpPr>
        <p:spPr>
          <a:xfrm>
            <a:off x="133027" y="821100"/>
            <a:ext cx="11536326" cy="53553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Mentions: </a:t>
            </a:r>
            <a:r>
              <a:rPr lang="en-US" dirty="0">
                <a:solidFill>
                  <a:srgbClr val="000000"/>
                </a:solidFill>
                <a:latin typeface="Gill Sans MT" panose="020B0502020104020203"/>
              </a:rPr>
              <a:t>16</a:t>
            </a: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Positive-oriented mentions: 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Negative-oriented mentions: 8</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Gill Sans MT" panose="020B0502020104020203"/>
              </a:rPr>
              <a:t>Passives: 1</a:t>
            </a: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r>
              <a:rPr lang="en-US" dirty="0"/>
              <a:t>Worship experience generated highly emotional feedback. Parishioners care deeply about liturgical quality, reverence, chanting, choir participation, and preserving Orthodox worship traditions.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r>
              <a:rPr lang="en-US" b="1" dirty="0"/>
              <a:t>Key Insights</a:t>
            </a:r>
          </a:p>
          <a:p>
            <a:pPr marL="285750" indent="-285750">
              <a:buFont typeface="Arial" panose="020B0604020202020204" pitchFamily="34" charset="0"/>
              <a:buChar char="•"/>
            </a:pPr>
            <a:r>
              <a:rPr lang="en-US" dirty="0"/>
              <a:t>Worship quality strongly shapes parish satisfaction.</a:t>
            </a:r>
          </a:p>
          <a:p>
            <a:pPr marL="285750" indent="-285750">
              <a:buFont typeface="Arial" panose="020B0604020202020204" pitchFamily="34" charset="0"/>
              <a:buChar char="•"/>
            </a:pPr>
            <a:r>
              <a:rPr lang="en-US" dirty="0"/>
              <a:t>Some comments reflected tension regarding chanting style, choir execution, or congregational participation.</a:t>
            </a:r>
          </a:p>
          <a:p>
            <a:pPr marL="285750" indent="-285750">
              <a:buFont typeface="Arial" panose="020B0604020202020204" pitchFamily="34" charset="0"/>
              <a:buChar char="•"/>
            </a:pPr>
            <a:r>
              <a:rPr lang="en-US" dirty="0"/>
              <a:t>Liturgical identity remains emotionally important to parishioners.</a:t>
            </a:r>
          </a:p>
          <a:p>
            <a:pPr marL="285750" indent="-285750">
              <a:buFont typeface="Arial" panose="020B0604020202020204" pitchFamily="34" charset="0"/>
              <a:buChar char="•"/>
            </a:pPr>
            <a:r>
              <a:rPr lang="en-US" dirty="0"/>
              <a:t>Traditional Orthodox worship is viewed as central to parish identity.</a:t>
            </a:r>
          </a:p>
          <a:p>
            <a:endParaRPr lang="en-US" b="1" dirty="0"/>
          </a:p>
          <a:p>
            <a:r>
              <a:rPr lang="en-US" b="1" dirty="0"/>
              <a:t>Strategic Opportunity</a:t>
            </a:r>
          </a:p>
          <a:p>
            <a:r>
              <a:rPr lang="en-US" b="1" dirty="0"/>
              <a:t>Consider:</a:t>
            </a:r>
          </a:p>
          <a:p>
            <a:pPr marL="285750" indent="-285750">
              <a:buFont typeface="Arial" panose="020B0604020202020204" pitchFamily="34" charset="0"/>
              <a:buChar char="•"/>
            </a:pPr>
            <a:r>
              <a:rPr lang="en-US" dirty="0"/>
              <a:t>Worship improvement discussions,</a:t>
            </a:r>
          </a:p>
          <a:p>
            <a:pPr marL="285750" indent="-285750">
              <a:buFont typeface="Arial" panose="020B0604020202020204" pitchFamily="34" charset="0"/>
              <a:buChar char="•"/>
            </a:pPr>
            <a:r>
              <a:rPr lang="en-US" dirty="0"/>
              <a:t>Choir support,</a:t>
            </a:r>
          </a:p>
          <a:p>
            <a:pPr marL="285750" indent="-285750">
              <a:buFont typeface="Arial" panose="020B0604020202020204" pitchFamily="34" charset="0"/>
              <a:buChar char="•"/>
            </a:pPr>
            <a:r>
              <a:rPr lang="en-US" dirty="0"/>
              <a:t>Chant education,</a:t>
            </a:r>
          </a:p>
          <a:p>
            <a:pPr marL="285750" indent="-285750">
              <a:buFont typeface="Arial" panose="020B0604020202020204" pitchFamily="34" charset="0"/>
              <a:buChar char="•"/>
            </a:pPr>
            <a:r>
              <a:rPr lang="en-US" dirty="0"/>
              <a:t>and increased congregational engagement.</a:t>
            </a:r>
          </a:p>
        </p:txBody>
      </p:sp>
    </p:spTree>
    <p:extLst>
      <p:ext uri="{BB962C8B-B14F-4D97-AF65-F5344CB8AC3E}">
        <p14:creationId xmlns:p14="http://schemas.microsoft.com/office/powerpoint/2010/main" val="3254959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4D6354E1-D74B-D685-79C2-8D1E3D4BDFC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5FD38C3-65DA-74C8-50A6-4F43EF1C427C}"/>
              </a:ext>
            </a:extLst>
          </p:cNvPr>
          <p:cNvSpPr txBox="1"/>
          <p:nvPr/>
        </p:nvSpPr>
        <p:spPr>
          <a:xfrm>
            <a:off x="3145405" y="384391"/>
            <a:ext cx="4813049" cy="523220"/>
          </a:xfrm>
          <a:prstGeom prst="rect">
            <a:avLst/>
          </a:prstGeom>
          <a:solidFill>
            <a:schemeClr val="bg2">
              <a:lumMod val="75000"/>
            </a:schemeClr>
          </a:solidFill>
          <a:ln w="38100">
            <a:solidFill>
              <a:schemeClr val="tx1"/>
            </a:solidFill>
          </a:ln>
        </p:spPr>
        <p:txBody>
          <a:bodyPr wrap="none" rtlCol="0">
            <a:spAutoFit/>
          </a:bodyPr>
          <a:lstStyle>
            <a:defPPr>
              <a:defRPr lang="en-US"/>
            </a:defPPr>
            <a:lvl1pPr>
              <a:defRPr sz="4000"/>
            </a:lvl1pPr>
          </a:lstStyle>
          <a:p>
            <a:pPr lvl="0">
              <a:defRPr/>
            </a:pPr>
            <a:r>
              <a:rPr lang="en-US" sz="2800" dirty="0">
                <a:solidFill>
                  <a:srgbClr val="000000"/>
                </a:solidFill>
              </a:rPr>
              <a:t>Communication &amp; Transparency</a:t>
            </a:r>
          </a:p>
        </p:txBody>
      </p:sp>
      <p:sp>
        <p:nvSpPr>
          <p:cNvPr id="8" name="Footer Placeholder 7">
            <a:extLst>
              <a:ext uri="{FF2B5EF4-FFF2-40B4-BE49-F238E27FC236}">
                <a16:creationId xmlns:a16="http://schemas.microsoft.com/office/drawing/2014/main" id="{E70B9707-6B81-E649-93F6-2481C7C005DA}"/>
              </a:ext>
            </a:extLst>
          </p:cNvPr>
          <p:cNvSpPr>
            <a:spLocks noGrp="1"/>
          </p:cNvSpPr>
          <p:nvPr>
            <p:ph type="ftr" sz="quarter" idx="11"/>
          </p:nvPr>
        </p:nvSpPr>
        <p:spPr>
          <a:xfrm>
            <a:off x="194811" y="6400800"/>
            <a:ext cx="5901189" cy="32004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rPr>
              <a:t>St. Andrew 2026 Voice Survey Results</a:t>
            </a:r>
            <a:endParaRPr kumimoji="0" lang="el-GR" sz="1050" b="1" i="0" u="none" strike="noStrike" kern="1200" cap="none" spc="0" normalizeH="0" baseline="0" noProof="0" dirty="0">
              <a:ln>
                <a:noFill/>
              </a:ln>
              <a:solidFill>
                <a:srgbClr val="000000">
                  <a:alpha val="70000"/>
                </a:srgbClr>
              </a:solidFill>
              <a:effectLst/>
              <a:uLnTx/>
              <a:uFillTx/>
              <a:latin typeface="Corbel" panose="020B0503020204020204" pitchFamily="34" charset="0"/>
              <a:ea typeface="+mn-ea"/>
              <a:cs typeface="+mn-cs"/>
            </a:endParaRPr>
          </a:p>
        </p:txBody>
      </p:sp>
      <p:sp>
        <p:nvSpPr>
          <p:cNvPr id="9" name="Slide Number Placeholder 8">
            <a:extLst>
              <a:ext uri="{FF2B5EF4-FFF2-40B4-BE49-F238E27FC236}">
                <a16:creationId xmlns:a16="http://schemas.microsoft.com/office/drawing/2014/main" id="{CACC8851-918E-E04E-CFAF-850B904FB3DD}"/>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435D38A-96D8-AF47-90EF-9D71CEE10927}" type="slidenum">
              <a:rPr kumimoji="0" lang="el-GR" sz="1100" b="0" i="0" u="none" strike="noStrike" kern="1200" cap="none" spc="0" normalizeH="0" baseline="0" noProof="0" smtClean="0">
                <a:ln>
                  <a:noFill/>
                </a:ln>
                <a:solidFill>
                  <a:srgbClr val="FFFFFF"/>
                </a:solidFill>
                <a:effectLst/>
                <a:uLnTx/>
                <a:uFillTx/>
                <a:latin typeface="Corbel" panose="020B0503020204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l-GR" sz="1100" b="0" i="0" u="none" strike="noStrike" kern="1200" cap="none" spc="0" normalizeH="0" baseline="0" noProof="0">
              <a:ln>
                <a:noFill/>
              </a:ln>
              <a:solidFill>
                <a:srgbClr val="FFFFFF"/>
              </a:solidFill>
              <a:effectLst/>
              <a:uLnTx/>
              <a:uFillTx/>
              <a:latin typeface="Corbel" panose="020B0503020204020204" pitchFamily="34" charset="0"/>
              <a:ea typeface="+mn-ea"/>
              <a:cs typeface="+mn-cs"/>
            </a:endParaRPr>
          </a:p>
        </p:txBody>
      </p:sp>
      <p:pic>
        <p:nvPicPr>
          <p:cNvPr id="10" name="drawing">
            <a:extLst>
              <a:ext uri="{FF2B5EF4-FFF2-40B4-BE49-F238E27FC236}">
                <a16:creationId xmlns:a16="http://schemas.microsoft.com/office/drawing/2014/main" id="{3E7487DD-A79C-76A5-C5A3-B95CC3E7008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551042" y="224104"/>
            <a:ext cx="1222744" cy="1222744"/>
          </a:xfrm>
          <a:prstGeom prst="rect">
            <a:avLst/>
          </a:prstGeom>
        </p:spPr>
      </p:pic>
      <p:sp>
        <p:nvSpPr>
          <p:cNvPr id="3" name="TextBox 2">
            <a:extLst>
              <a:ext uri="{FF2B5EF4-FFF2-40B4-BE49-F238E27FC236}">
                <a16:creationId xmlns:a16="http://schemas.microsoft.com/office/drawing/2014/main" id="{3EA0E29F-CF8C-2120-B39B-E7012667EF7B}"/>
              </a:ext>
            </a:extLst>
          </p:cNvPr>
          <p:cNvSpPr txBox="1"/>
          <p:nvPr/>
        </p:nvSpPr>
        <p:spPr>
          <a:xfrm>
            <a:off x="52042" y="1248858"/>
            <a:ext cx="11536326"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Mentions: 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Positive-oriented mentions: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Negative-oriented mentions: 7</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Gill Sans MT" panose="020B0502020104020203"/>
              </a:rPr>
              <a:t>Passives: 6</a:t>
            </a: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lvl="0"/>
            <a:r>
              <a:rPr lang="en-US" dirty="0"/>
              <a:t>Communication gaps emerged repeatedly throughout the survey and affected overall organizational confidence</a:t>
            </a: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a:t>
            </a:r>
          </a:p>
          <a:p>
            <a:pPr lvl="0"/>
            <a:endParaRPr lang="en-US" dirty="0">
              <a:solidFill>
                <a:srgbClr val="000000"/>
              </a:solidFill>
              <a:latin typeface="Gill Sans MT" panose="020B0502020104020203"/>
            </a:endParaRPr>
          </a:p>
          <a:p>
            <a:r>
              <a:rPr lang="en-US" b="1" dirty="0"/>
              <a:t>Key Insights</a:t>
            </a:r>
          </a:p>
          <a:p>
            <a:pPr marL="285750" indent="-285750">
              <a:buFont typeface="Arial" panose="020B0604020202020204" pitchFamily="34" charset="0"/>
              <a:buChar char="•"/>
            </a:pPr>
            <a:r>
              <a:rPr lang="en-US" dirty="0"/>
              <a:t>Parishioners want more consistent updates and clearer messaging.</a:t>
            </a:r>
          </a:p>
          <a:p>
            <a:pPr marL="285750" indent="-285750">
              <a:buFont typeface="Arial" panose="020B0604020202020204" pitchFamily="34" charset="0"/>
              <a:buChar char="•"/>
            </a:pPr>
            <a:r>
              <a:rPr lang="en-US" dirty="0"/>
              <a:t>Lack of communication sometimes creates assumptions, suspicion, or frustration.</a:t>
            </a:r>
          </a:p>
          <a:p>
            <a:pPr marL="285750" indent="-285750">
              <a:buFont typeface="Arial" panose="020B0604020202020204" pitchFamily="34" charset="0"/>
              <a:buChar char="•"/>
            </a:pPr>
            <a:r>
              <a:rPr lang="en-US" dirty="0"/>
              <a:t>Respondents generally prefer openness even when discussing difficult issues.</a:t>
            </a:r>
          </a:p>
          <a:p>
            <a:pPr marL="285750" indent="-285750">
              <a:buFont typeface="Arial" panose="020B0604020202020204" pitchFamily="34" charset="0"/>
              <a:buChar char="•"/>
            </a:pPr>
            <a:r>
              <a:rPr lang="en-US" dirty="0"/>
              <a:t>Communication quality strongly influences trust in leadership.</a:t>
            </a:r>
          </a:p>
          <a:p>
            <a:endParaRPr lang="en-US" b="1" dirty="0"/>
          </a:p>
          <a:p>
            <a:r>
              <a:rPr lang="en-US" b="1" dirty="0"/>
              <a:t>Strategic Opportunity</a:t>
            </a:r>
          </a:p>
          <a:p>
            <a:r>
              <a:rPr lang="en-US" b="1" dirty="0"/>
              <a:t>Develop:</a:t>
            </a:r>
          </a:p>
          <a:p>
            <a:pPr marL="285750" indent="-285750">
              <a:buFont typeface="Arial" panose="020B0604020202020204" pitchFamily="34" charset="0"/>
              <a:buChar char="•"/>
            </a:pPr>
            <a:r>
              <a:rPr lang="en-US" dirty="0"/>
              <a:t>Recurring parish updates,</a:t>
            </a:r>
          </a:p>
          <a:p>
            <a:pPr marL="285750" indent="-285750">
              <a:buFont typeface="Arial" panose="020B0604020202020204" pitchFamily="34" charset="0"/>
              <a:buChar char="•"/>
            </a:pPr>
            <a:r>
              <a:rPr lang="en-US" dirty="0"/>
              <a:t>Dashboards,</a:t>
            </a:r>
          </a:p>
          <a:p>
            <a:pPr marL="285750" indent="-285750">
              <a:buFont typeface="Arial" panose="020B0604020202020204" pitchFamily="34" charset="0"/>
              <a:buChar char="•"/>
            </a:pPr>
            <a:r>
              <a:rPr lang="en-US" dirty="0"/>
              <a:t>Ministry communications,</a:t>
            </a:r>
          </a:p>
          <a:p>
            <a:pPr marL="285750" indent="-285750">
              <a:buFont typeface="Arial" panose="020B0604020202020204" pitchFamily="34" charset="0"/>
              <a:buChar char="•"/>
            </a:pPr>
            <a:r>
              <a:rPr lang="en-US" dirty="0"/>
              <a:t>and centralized information-sharing processes.</a:t>
            </a:r>
          </a:p>
          <a:p>
            <a:pPr lvl="0"/>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360480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71DA9FC1-EBF7-8689-4B33-F44EB24D5EE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935F14-02A3-7F9B-6BE3-6B77B29E625F}"/>
              </a:ext>
            </a:extLst>
          </p:cNvPr>
          <p:cNvSpPr txBox="1"/>
          <p:nvPr/>
        </p:nvSpPr>
        <p:spPr>
          <a:xfrm>
            <a:off x="3145405" y="224104"/>
            <a:ext cx="4652812" cy="523220"/>
          </a:xfrm>
          <a:prstGeom prst="rect">
            <a:avLst/>
          </a:prstGeom>
          <a:solidFill>
            <a:schemeClr val="bg2">
              <a:lumMod val="75000"/>
            </a:schemeClr>
          </a:solidFill>
          <a:ln w="38100">
            <a:solidFill>
              <a:schemeClr val="tx1"/>
            </a:solidFill>
          </a:ln>
        </p:spPr>
        <p:txBody>
          <a:bodyPr wrap="none" rtlCol="0">
            <a:spAutoFit/>
          </a:bodyPr>
          <a:lstStyle>
            <a:defPPr>
              <a:defRPr lang="en-US"/>
            </a:defPPr>
            <a:lvl1pPr>
              <a:defRPr sz="4000"/>
            </a:lvl1pPr>
          </a:lstStyle>
          <a:p>
            <a:r>
              <a:rPr lang="en-US" sz="2800" dirty="0"/>
              <a:t>Facilities, Safety &amp; Maintenance</a:t>
            </a:r>
          </a:p>
        </p:txBody>
      </p:sp>
      <p:sp>
        <p:nvSpPr>
          <p:cNvPr id="8" name="Footer Placeholder 7">
            <a:extLst>
              <a:ext uri="{FF2B5EF4-FFF2-40B4-BE49-F238E27FC236}">
                <a16:creationId xmlns:a16="http://schemas.microsoft.com/office/drawing/2014/main" id="{456B2375-3F4D-A151-C84B-D90FD2A8F867}"/>
              </a:ext>
            </a:extLst>
          </p:cNvPr>
          <p:cNvSpPr>
            <a:spLocks noGrp="1"/>
          </p:cNvSpPr>
          <p:nvPr>
            <p:ph type="ftr" sz="quarter" idx="11"/>
          </p:nvPr>
        </p:nvSpPr>
        <p:spPr>
          <a:xfrm>
            <a:off x="194811" y="6400800"/>
            <a:ext cx="5901189" cy="32004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rPr>
              <a:t>St. Andrew 2026 Voice Survey Results</a:t>
            </a:r>
            <a:endParaRPr kumimoji="0" lang="el-GR" sz="1050" b="1" i="0" u="none" strike="noStrike" kern="1200" cap="none" spc="0" normalizeH="0" baseline="0" noProof="0" dirty="0">
              <a:ln>
                <a:noFill/>
              </a:ln>
              <a:solidFill>
                <a:srgbClr val="000000">
                  <a:alpha val="70000"/>
                </a:srgbClr>
              </a:solidFill>
              <a:effectLst/>
              <a:uLnTx/>
              <a:uFillTx/>
              <a:latin typeface="Corbel" panose="020B0503020204020204" pitchFamily="34" charset="0"/>
              <a:ea typeface="+mn-ea"/>
              <a:cs typeface="+mn-cs"/>
            </a:endParaRPr>
          </a:p>
        </p:txBody>
      </p:sp>
      <p:sp>
        <p:nvSpPr>
          <p:cNvPr id="9" name="Slide Number Placeholder 8">
            <a:extLst>
              <a:ext uri="{FF2B5EF4-FFF2-40B4-BE49-F238E27FC236}">
                <a16:creationId xmlns:a16="http://schemas.microsoft.com/office/drawing/2014/main" id="{1117ABC9-EA73-946C-459A-5A61C69C1870}"/>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435D38A-96D8-AF47-90EF-9D71CEE10927}" type="slidenum">
              <a:rPr kumimoji="0" lang="el-GR" sz="1100" b="0" i="0" u="none" strike="noStrike" kern="1200" cap="none" spc="0" normalizeH="0" baseline="0" noProof="0" smtClean="0">
                <a:ln>
                  <a:noFill/>
                </a:ln>
                <a:solidFill>
                  <a:srgbClr val="FFFFFF"/>
                </a:solidFill>
                <a:effectLst/>
                <a:uLnTx/>
                <a:uFillTx/>
                <a:latin typeface="Corbel" panose="020B0503020204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l-GR" sz="1100" b="0" i="0" u="none" strike="noStrike" kern="1200" cap="none" spc="0" normalizeH="0" baseline="0" noProof="0">
              <a:ln>
                <a:noFill/>
              </a:ln>
              <a:solidFill>
                <a:srgbClr val="FFFFFF"/>
              </a:solidFill>
              <a:effectLst/>
              <a:uLnTx/>
              <a:uFillTx/>
              <a:latin typeface="Corbel" panose="020B0503020204020204" pitchFamily="34" charset="0"/>
              <a:ea typeface="+mn-ea"/>
              <a:cs typeface="+mn-cs"/>
            </a:endParaRPr>
          </a:p>
        </p:txBody>
      </p:sp>
      <p:pic>
        <p:nvPicPr>
          <p:cNvPr id="10" name="drawing">
            <a:extLst>
              <a:ext uri="{FF2B5EF4-FFF2-40B4-BE49-F238E27FC236}">
                <a16:creationId xmlns:a16="http://schemas.microsoft.com/office/drawing/2014/main" id="{326F1C69-895D-8B58-EF60-08F171BB0CE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551042" y="224104"/>
            <a:ext cx="1222744" cy="1222744"/>
          </a:xfrm>
          <a:prstGeom prst="rect">
            <a:avLst/>
          </a:prstGeom>
        </p:spPr>
      </p:pic>
      <p:sp>
        <p:nvSpPr>
          <p:cNvPr id="3" name="TextBox 2">
            <a:extLst>
              <a:ext uri="{FF2B5EF4-FFF2-40B4-BE49-F238E27FC236}">
                <a16:creationId xmlns:a16="http://schemas.microsoft.com/office/drawing/2014/main" id="{AF32222F-7E8C-1D63-4DBC-686B5A95868C}"/>
              </a:ext>
            </a:extLst>
          </p:cNvPr>
          <p:cNvSpPr txBox="1"/>
          <p:nvPr/>
        </p:nvSpPr>
        <p:spPr>
          <a:xfrm>
            <a:off x="52042" y="1248858"/>
            <a:ext cx="11536326" cy="5078313"/>
          </a:xfrm>
          <a:prstGeom prst="rect">
            <a:avLst/>
          </a:prstGeom>
          <a:noFill/>
        </p:spPr>
        <p:txBody>
          <a:bodyPr wrap="square" rtlCol="0">
            <a:spAutoFit/>
          </a:bodyPr>
          <a:lstStyle/>
          <a:p>
            <a:r>
              <a:rPr lang="en-US" dirty="0"/>
              <a:t>Mentions: 9</a:t>
            </a:r>
          </a:p>
          <a:p>
            <a:r>
              <a:rPr lang="en-US" dirty="0"/>
              <a:t>Positive-oriented mentions: 6</a:t>
            </a:r>
          </a:p>
          <a:p>
            <a:r>
              <a:rPr lang="en-US" dirty="0"/>
              <a:t>Negative-oriented mentions: 1</a:t>
            </a:r>
          </a:p>
          <a:p>
            <a:r>
              <a:rPr lang="en-US" dirty="0"/>
              <a:t>Parishioners recognize the importance of maintaining church facilities and ensuring a welcoming physical environment.</a:t>
            </a:r>
          </a:p>
          <a:p>
            <a:endParaRPr lang="en-US" dirty="0"/>
          </a:p>
          <a:p>
            <a:r>
              <a:rPr lang="en-US" b="1" dirty="0"/>
              <a:t>Key Insights</a:t>
            </a:r>
          </a:p>
          <a:p>
            <a:pPr marL="285750" indent="-285750">
              <a:buFont typeface="Arial" panose="020B0604020202020204" pitchFamily="34" charset="0"/>
              <a:buChar char="•"/>
            </a:pPr>
            <a:r>
              <a:rPr lang="en-US" dirty="0"/>
              <a:t>Visible maintenance issues affect parish confidence.</a:t>
            </a:r>
          </a:p>
          <a:p>
            <a:pPr marL="285750" indent="-285750">
              <a:buFont typeface="Arial" panose="020B0604020202020204" pitchFamily="34" charset="0"/>
              <a:buChar char="•"/>
            </a:pPr>
            <a:r>
              <a:rPr lang="en-US" dirty="0"/>
              <a:t>Parking, accessibility, and aesthetics were recurring concerns.</a:t>
            </a:r>
          </a:p>
          <a:p>
            <a:pPr marL="285750" indent="-285750">
              <a:buFont typeface="Arial" panose="020B0604020202020204" pitchFamily="34" charset="0"/>
              <a:buChar char="•"/>
            </a:pPr>
            <a:r>
              <a:rPr lang="en-US" dirty="0"/>
              <a:t>Parishioners generally support practical and visible improvements.</a:t>
            </a:r>
          </a:p>
          <a:p>
            <a:pPr marL="285750" indent="-285750">
              <a:buFont typeface="Arial" panose="020B0604020202020204" pitchFamily="34" charset="0"/>
              <a:buChar char="•"/>
            </a:pPr>
            <a:r>
              <a:rPr lang="en-US" dirty="0"/>
              <a:t>Safety and upkeep influence first impressions and hospitality.</a:t>
            </a:r>
          </a:p>
          <a:p>
            <a:endParaRPr lang="en-US" b="1" dirty="0"/>
          </a:p>
          <a:p>
            <a:r>
              <a:rPr lang="en-US" b="1" dirty="0"/>
              <a:t>Strategic Opportunity</a:t>
            </a:r>
          </a:p>
          <a:p>
            <a:r>
              <a:rPr lang="en-US" b="1" dirty="0"/>
              <a:t>Prioritize:</a:t>
            </a:r>
          </a:p>
          <a:p>
            <a:pPr marL="285750" indent="-285750">
              <a:buFont typeface="Arial" panose="020B0604020202020204" pitchFamily="34" charset="0"/>
              <a:buChar char="•"/>
            </a:pPr>
            <a:r>
              <a:rPr lang="en-US" dirty="0"/>
              <a:t>Phased beautification projects,</a:t>
            </a:r>
          </a:p>
          <a:p>
            <a:pPr marL="285750" indent="-285750">
              <a:buFont typeface="Arial" panose="020B0604020202020204" pitchFamily="34" charset="0"/>
              <a:buChar char="•"/>
            </a:pPr>
            <a:r>
              <a:rPr lang="en-US" dirty="0"/>
              <a:t>Preventative maintenance,</a:t>
            </a:r>
          </a:p>
          <a:p>
            <a:pPr marL="285750" indent="-285750">
              <a:buFont typeface="Arial" panose="020B0604020202020204" pitchFamily="34" charset="0"/>
              <a:buChar char="•"/>
            </a:pPr>
            <a:r>
              <a:rPr lang="en-US" dirty="0"/>
              <a:t>Safety improvements,</a:t>
            </a:r>
          </a:p>
          <a:p>
            <a:pPr marL="285750" indent="-285750">
              <a:buFont typeface="Arial" panose="020B0604020202020204" pitchFamily="34" charset="0"/>
              <a:buChar char="•"/>
            </a:pPr>
            <a:r>
              <a:rPr lang="en-US" dirty="0"/>
              <a:t>and highly visible upgrades that build confidence and momentum.</a:t>
            </a:r>
          </a:p>
          <a:p>
            <a:endParaRPr lang="en-US" dirty="0"/>
          </a:p>
        </p:txBody>
      </p:sp>
    </p:spTree>
    <p:extLst>
      <p:ext uri="{BB962C8B-B14F-4D97-AF65-F5344CB8AC3E}">
        <p14:creationId xmlns:p14="http://schemas.microsoft.com/office/powerpoint/2010/main" val="872326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D9908032-D9DD-E967-5EC6-0B88AD9C99E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3A2DE02-58D4-123A-2DED-C499D1C14D9B}"/>
              </a:ext>
            </a:extLst>
          </p:cNvPr>
          <p:cNvSpPr txBox="1"/>
          <p:nvPr/>
        </p:nvSpPr>
        <p:spPr>
          <a:xfrm>
            <a:off x="3751602" y="312256"/>
            <a:ext cx="3153043" cy="523220"/>
          </a:xfrm>
          <a:prstGeom prst="rect">
            <a:avLst/>
          </a:prstGeom>
          <a:solidFill>
            <a:schemeClr val="bg2">
              <a:lumMod val="75000"/>
            </a:schemeClr>
          </a:solidFill>
          <a:ln w="38100">
            <a:solidFill>
              <a:schemeClr val="tx1"/>
            </a:solidFill>
          </a:ln>
        </p:spPr>
        <p:txBody>
          <a:bodyPr wrap="none" rtlCol="0">
            <a:spAutoFit/>
          </a:bodyPr>
          <a:lstStyle>
            <a:defPPr>
              <a:defRPr lang="en-US"/>
            </a:defPPr>
            <a:lvl1pPr>
              <a:defRPr sz="4000"/>
            </a:lvl1pPr>
          </a:lstStyle>
          <a:p>
            <a:pPr lvl="0"/>
            <a:r>
              <a:rPr lang="en-US" sz="2800" dirty="0"/>
              <a:t>Growth &amp; Outreach</a:t>
            </a:r>
            <a:endParaRPr kumimoji="0" lang="en-US" sz="1800" b="1"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8" name="Footer Placeholder 7">
            <a:extLst>
              <a:ext uri="{FF2B5EF4-FFF2-40B4-BE49-F238E27FC236}">
                <a16:creationId xmlns:a16="http://schemas.microsoft.com/office/drawing/2014/main" id="{09F5D19B-488A-DA97-16D2-E806456A9E37}"/>
              </a:ext>
            </a:extLst>
          </p:cNvPr>
          <p:cNvSpPr>
            <a:spLocks noGrp="1"/>
          </p:cNvSpPr>
          <p:nvPr>
            <p:ph type="ftr" sz="quarter" idx="11"/>
          </p:nvPr>
        </p:nvSpPr>
        <p:spPr>
          <a:xfrm>
            <a:off x="194811" y="6400800"/>
            <a:ext cx="5901189" cy="32004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rPr>
              <a:t>St. Andrew 2026 Voice Survey Results</a:t>
            </a:r>
            <a:endParaRPr kumimoji="0" lang="el-GR" sz="1050" b="1" i="0" u="none" strike="noStrike" kern="1200" cap="none" spc="0" normalizeH="0" baseline="0" noProof="0" dirty="0">
              <a:ln>
                <a:noFill/>
              </a:ln>
              <a:solidFill>
                <a:srgbClr val="000000">
                  <a:alpha val="70000"/>
                </a:srgbClr>
              </a:solidFill>
              <a:effectLst/>
              <a:uLnTx/>
              <a:uFillTx/>
              <a:latin typeface="Corbel" panose="020B0503020204020204" pitchFamily="34" charset="0"/>
              <a:ea typeface="+mn-ea"/>
              <a:cs typeface="+mn-cs"/>
            </a:endParaRPr>
          </a:p>
        </p:txBody>
      </p:sp>
      <p:sp>
        <p:nvSpPr>
          <p:cNvPr id="9" name="Slide Number Placeholder 8">
            <a:extLst>
              <a:ext uri="{FF2B5EF4-FFF2-40B4-BE49-F238E27FC236}">
                <a16:creationId xmlns:a16="http://schemas.microsoft.com/office/drawing/2014/main" id="{6D232678-A8F3-90EA-249C-D371259AB5B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435D38A-96D8-AF47-90EF-9D71CEE10927}" type="slidenum">
              <a:rPr kumimoji="0" lang="el-GR" sz="1100" b="0" i="0" u="none" strike="noStrike" kern="1200" cap="none" spc="0" normalizeH="0" baseline="0" noProof="0" smtClean="0">
                <a:ln>
                  <a:noFill/>
                </a:ln>
                <a:solidFill>
                  <a:srgbClr val="FFFFFF"/>
                </a:solidFill>
                <a:effectLst/>
                <a:uLnTx/>
                <a:uFillTx/>
                <a:latin typeface="Corbel" panose="020B0503020204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l-GR" sz="1100" b="0" i="0" u="none" strike="noStrike" kern="1200" cap="none" spc="0" normalizeH="0" baseline="0" noProof="0">
              <a:ln>
                <a:noFill/>
              </a:ln>
              <a:solidFill>
                <a:srgbClr val="FFFFFF"/>
              </a:solidFill>
              <a:effectLst/>
              <a:uLnTx/>
              <a:uFillTx/>
              <a:latin typeface="Corbel" panose="020B0503020204020204" pitchFamily="34" charset="0"/>
              <a:ea typeface="+mn-ea"/>
              <a:cs typeface="+mn-cs"/>
            </a:endParaRPr>
          </a:p>
        </p:txBody>
      </p:sp>
      <p:pic>
        <p:nvPicPr>
          <p:cNvPr id="10" name="drawing">
            <a:extLst>
              <a:ext uri="{FF2B5EF4-FFF2-40B4-BE49-F238E27FC236}">
                <a16:creationId xmlns:a16="http://schemas.microsoft.com/office/drawing/2014/main" id="{C7D9265A-3A31-C574-F155-4D3B69A8D1A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551042" y="224104"/>
            <a:ext cx="1222744" cy="1222744"/>
          </a:xfrm>
          <a:prstGeom prst="rect">
            <a:avLst/>
          </a:prstGeom>
        </p:spPr>
      </p:pic>
      <p:sp>
        <p:nvSpPr>
          <p:cNvPr id="3" name="TextBox 2">
            <a:extLst>
              <a:ext uri="{FF2B5EF4-FFF2-40B4-BE49-F238E27FC236}">
                <a16:creationId xmlns:a16="http://schemas.microsoft.com/office/drawing/2014/main" id="{C9DCCD61-C6C0-7527-4161-5BA96D612542}"/>
              </a:ext>
            </a:extLst>
          </p:cNvPr>
          <p:cNvSpPr txBox="1"/>
          <p:nvPr/>
        </p:nvSpPr>
        <p:spPr>
          <a:xfrm>
            <a:off x="105205" y="835476"/>
            <a:ext cx="11536326"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Mentions: 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Positive-oriented mentions: 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Negative-oriented mentions: 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Gill Sans MT" panose="020B0502020104020203"/>
              </a:rPr>
              <a:t>Passives: 0</a:t>
            </a: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lvl="0"/>
            <a:r>
              <a:rPr lang="en-US" dirty="0"/>
              <a:t>Many respondents expressed desire for parish growth, stronger outreach, and broader engagement with the surrounding community</a:t>
            </a: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a:t>
            </a:r>
          </a:p>
          <a:p>
            <a:endParaRPr lang="en-US" b="1" dirty="0"/>
          </a:p>
          <a:p>
            <a:r>
              <a:rPr lang="en-US" b="1" dirty="0"/>
              <a:t>Key Insights</a:t>
            </a:r>
          </a:p>
          <a:p>
            <a:pPr marL="285750" indent="-285750">
              <a:buFont typeface="Arial" panose="020B0604020202020204" pitchFamily="34" charset="0"/>
              <a:buChar char="•"/>
            </a:pPr>
            <a:r>
              <a:rPr lang="en-US" dirty="0"/>
              <a:t>Parishioners want the church to grow while preserving Orthodox identity.</a:t>
            </a:r>
          </a:p>
          <a:p>
            <a:pPr marL="285750" indent="-285750">
              <a:buFont typeface="Arial" panose="020B0604020202020204" pitchFamily="34" charset="0"/>
              <a:buChar char="•"/>
            </a:pPr>
            <a:r>
              <a:rPr lang="en-US" dirty="0"/>
              <a:t>Outreach efforts are viewed as necessary for long-term sustainability.</a:t>
            </a:r>
          </a:p>
          <a:p>
            <a:pPr marL="285750" indent="-285750">
              <a:buFont typeface="Arial" panose="020B0604020202020204" pitchFamily="34" charset="0"/>
              <a:buChar char="•"/>
            </a:pPr>
            <a:r>
              <a:rPr lang="en-US" dirty="0"/>
              <a:t>Respondents support attracting younger families and new stewards.</a:t>
            </a:r>
          </a:p>
          <a:p>
            <a:pPr marL="285750" indent="-285750">
              <a:buFont typeface="Arial" panose="020B0604020202020204" pitchFamily="34" charset="0"/>
              <a:buChar char="•"/>
            </a:pPr>
            <a:r>
              <a:rPr lang="en-US" dirty="0"/>
              <a:t>Evangelism remains an opportunity area rather than a current strength.</a:t>
            </a:r>
          </a:p>
          <a:p>
            <a:endParaRPr lang="en-US" b="1" dirty="0"/>
          </a:p>
          <a:p>
            <a:r>
              <a:rPr lang="en-US" b="1" dirty="0"/>
              <a:t>Strategic Opportunity</a:t>
            </a:r>
          </a:p>
          <a:p>
            <a:r>
              <a:rPr lang="en-US" b="1" dirty="0"/>
              <a:t>Strengthen:</a:t>
            </a:r>
          </a:p>
          <a:p>
            <a:pPr marL="285750" indent="-285750">
              <a:buFont typeface="Arial" panose="020B0604020202020204" pitchFamily="34" charset="0"/>
              <a:buChar char="•"/>
            </a:pPr>
            <a:r>
              <a:rPr lang="en-US" dirty="0"/>
              <a:t>Newcomer integration,</a:t>
            </a:r>
          </a:p>
          <a:p>
            <a:pPr marL="285750" indent="-285750">
              <a:buFont typeface="Arial" panose="020B0604020202020204" pitchFamily="34" charset="0"/>
              <a:buChar char="•"/>
            </a:pPr>
            <a:r>
              <a:rPr lang="en-US" dirty="0"/>
              <a:t>Digital presence,</a:t>
            </a:r>
          </a:p>
          <a:p>
            <a:pPr marL="285750" indent="-285750">
              <a:buFont typeface="Arial" panose="020B0604020202020204" pitchFamily="34" charset="0"/>
              <a:buChar char="•"/>
            </a:pPr>
            <a:r>
              <a:rPr lang="en-US" dirty="0"/>
              <a:t>Outreach ministries,</a:t>
            </a:r>
          </a:p>
          <a:p>
            <a:pPr marL="285750" indent="-285750">
              <a:buFont typeface="Arial" panose="020B0604020202020204" pitchFamily="34" charset="0"/>
              <a:buChar char="•"/>
            </a:pPr>
            <a:r>
              <a:rPr lang="en-US" dirty="0"/>
              <a:t>and family/community engagement initiatives.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70854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02D725D3-B107-144B-7385-BB6E099540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07F209F-F379-AF8B-5305-8CBC9D3A4E96}"/>
              </a:ext>
            </a:extLst>
          </p:cNvPr>
          <p:cNvSpPr txBox="1"/>
          <p:nvPr/>
        </p:nvSpPr>
        <p:spPr>
          <a:xfrm>
            <a:off x="3564031" y="573866"/>
            <a:ext cx="3284874" cy="523220"/>
          </a:xfrm>
          <a:prstGeom prst="rect">
            <a:avLst/>
          </a:prstGeom>
          <a:solidFill>
            <a:schemeClr val="bg2">
              <a:lumMod val="75000"/>
            </a:schemeClr>
          </a:solidFill>
          <a:ln w="38100">
            <a:solidFill>
              <a:schemeClr val="tx1"/>
            </a:solidFill>
          </a:ln>
        </p:spPr>
        <p:txBody>
          <a:bodyPr wrap="none" rtlCol="0">
            <a:spAutoFit/>
          </a:bodyPr>
          <a:lstStyle>
            <a:defPPr>
              <a:defRPr lang="en-US"/>
            </a:defPPr>
            <a:lvl1pPr>
              <a:defRPr sz="4000"/>
            </a:lvl1pPr>
          </a:lstStyle>
          <a:p>
            <a:r>
              <a:rPr lang="en-US" sz="2800" dirty="0"/>
              <a:t>Insights &amp; Reflections</a:t>
            </a:r>
          </a:p>
        </p:txBody>
      </p:sp>
      <p:sp>
        <p:nvSpPr>
          <p:cNvPr id="8" name="Footer Placeholder 7">
            <a:extLst>
              <a:ext uri="{FF2B5EF4-FFF2-40B4-BE49-F238E27FC236}">
                <a16:creationId xmlns:a16="http://schemas.microsoft.com/office/drawing/2014/main" id="{ED8F1559-8337-5C2D-43DB-C687B1204304}"/>
              </a:ext>
            </a:extLst>
          </p:cNvPr>
          <p:cNvSpPr>
            <a:spLocks noGrp="1"/>
          </p:cNvSpPr>
          <p:nvPr>
            <p:ph type="ftr" sz="quarter" idx="11"/>
          </p:nvPr>
        </p:nvSpPr>
        <p:spPr>
          <a:xfrm>
            <a:off x="194811" y="6400800"/>
            <a:ext cx="5901189" cy="32004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rPr>
              <a:t>St. Andrew 2026 Voice Survey Results</a:t>
            </a:r>
            <a:endParaRPr kumimoji="0" lang="el-GR" sz="1050" b="1" i="0" u="none" strike="noStrike" kern="1200" cap="none" spc="0" normalizeH="0" baseline="0" noProof="0" dirty="0">
              <a:ln>
                <a:noFill/>
              </a:ln>
              <a:solidFill>
                <a:srgbClr val="000000">
                  <a:alpha val="70000"/>
                </a:srgbClr>
              </a:solidFill>
              <a:effectLst/>
              <a:uLnTx/>
              <a:uFillTx/>
              <a:latin typeface="Corbel" panose="020B0503020204020204" pitchFamily="34" charset="0"/>
              <a:ea typeface="+mn-ea"/>
              <a:cs typeface="+mn-cs"/>
            </a:endParaRPr>
          </a:p>
        </p:txBody>
      </p:sp>
      <p:sp>
        <p:nvSpPr>
          <p:cNvPr id="9" name="Slide Number Placeholder 8">
            <a:extLst>
              <a:ext uri="{FF2B5EF4-FFF2-40B4-BE49-F238E27FC236}">
                <a16:creationId xmlns:a16="http://schemas.microsoft.com/office/drawing/2014/main" id="{1ACB7CF6-1F92-A664-37E7-2A79792A8F98}"/>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435D38A-96D8-AF47-90EF-9D71CEE10927}" type="slidenum">
              <a:rPr kumimoji="0" lang="el-GR" sz="1100" b="0" i="0" u="none" strike="noStrike" kern="1200" cap="none" spc="0" normalizeH="0" baseline="0" noProof="0" smtClean="0">
                <a:ln>
                  <a:noFill/>
                </a:ln>
                <a:solidFill>
                  <a:srgbClr val="FFFFFF"/>
                </a:solidFill>
                <a:effectLst/>
                <a:uLnTx/>
                <a:uFillTx/>
                <a:latin typeface="Corbel" panose="020B0503020204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l-GR" sz="1100" b="0" i="0" u="none" strike="noStrike" kern="1200" cap="none" spc="0" normalizeH="0" baseline="0" noProof="0">
              <a:ln>
                <a:noFill/>
              </a:ln>
              <a:solidFill>
                <a:srgbClr val="FFFFFF"/>
              </a:solidFill>
              <a:effectLst/>
              <a:uLnTx/>
              <a:uFillTx/>
              <a:latin typeface="Corbel" panose="020B0503020204020204" pitchFamily="34" charset="0"/>
              <a:ea typeface="+mn-ea"/>
              <a:cs typeface="+mn-cs"/>
            </a:endParaRPr>
          </a:p>
        </p:txBody>
      </p:sp>
      <p:pic>
        <p:nvPicPr>
          <p:cNvPr id="10" name="drawing">
            <a:extLst>
              <a:ext uri="{FF2B5EF4-FFF2-40B4-BE49-F238E27FC236}">
                <a16:creationId xmlns:a16="http://schemas.microsoft.com/office/drawing/2014/main" id="{39B5C11D-C98C-68FA-A3C7-1E47C88284D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551042" y="224104"/>
            <a:ext cx="1222744" cy="1222744"/>
          </a:xfrm>
          <a:prstGeom prst="rect">
            <a:avLst/>
          </a:prstGeom>
        </p:spPr>
      </p:pic>
      <p:sp>
        <p:nvSpPr>
          <p:cNvPr id="3" name="TextBox 2">
            <a:extLst>
              <a:ext uri="{FF2B5EF4-FFF2-40B4-BE49-F238E27FC236}">
                <a16:creationId xmlns:a16="http://schemas.microsoft.com/office/drawing/2014/main" id="{0DF8019F-8AF3-E36C-BF3D-260CF5CF2898}"/>
              </a:ext>
            </a:extLst>
          </p:cNvPr>
          <p:cNvSpPr txBox="1"/>
          <p:nvPr/>
        </p:nvSpPr>
        <p:spPr>
          <a:xfrm>
            <a:off x="194811" y="1561441"/>
            <a:ext cx="11536326" cy="3693319"/>
          </a:xfrm>
          <a:prstGeom prst="rect">
            <a:avLst/>
          </a:prstGeom>
          <a:noFill/>
        </p:spPr>
        <p:txBody>
          <a:bodyPr wrap="square" rtlCol="0">
            <a:spAutoFit/>
          </a:bodyPr>
          <a:lstStyle/>
          <a:p>
            <a:r>
              <a:rPr lang="en-US" dirty="0"/>
              <a:t>The St. Andrew Voice Survey reflects a parish that remains deeply rooted in faith, community, and Orthodox identity, while also navigating many of the same challenges facing churches throughout America today. The survey results do not indicate a parish in crisis; rather, they reveal a parish at an important moment of transition, reflection, and opportunity.</a:t>
            </a:r>
          </a:p>
          <a:p>
            <a:endParaRPr lang="en-US" dirty="0"/>
          </a:p>
          <a:p>
            <a:r>
              <a:rPr lang="en-US" dirty="0"/>
              <a:t>The strongest message throughout the responses is that parishioners genuinely love St. Andrew Greek Orthodox Church. There remains a strong emotional attachment to the spiritual mission of the Church, the liturgical life of Orthodoxy, the parish community, volunteer ministries, and the preservation of Greek Orthodox traditions. These foundational strengths provide the parish with a stable platform upon which future growth can occur.</a:t>
            </a:r>
          </a:p>
          <a:p>
            <a:endParaRPr lang="en-US" dirty="0"/>
          </a:p>
          <a:p>
            <a:r>
              <a:rPr lang="en-US" dirty="0"/>
              <a:t>At the same time, the survey highlights several important realities that leadership must address thoughtfully and transparently. Concerns regarding communication, organizational alignment, youth engagement, volunteer fatigue, financial confidence, and long-term sustainability reflect a desire among parishioners not simply to preserve the parish, but to strengthen it for future generations.</a:t>
            </a:r>
          </a:p>
        </p:txBody>
      </p:sp>
    </p:spTree>
    <p:extLst>
      <p:ext uri="{BB962C8B-B14F-4D97-AF65-F5344CB8AC3E}">
        <p14:creationId xmlns:p14="http://schemas.microsoft.com/office/powerpoint/2010/main" val="2767073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7162A7EB-2E5D-CB27-417D-F0E0BFB17B6C}"/>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BED0A6-06A9-2F4E-02B3-E3DEF339750F}"/>
              </a:ext>
            </a:extLst>
          </p:cNvPr>
          <p:cNvSpPr txBox="1"/>
          <p:nvPr/>
        </p:nvSpPr>
        <p:spPr>
          <a:xfrm>
            <a:off x="643467" y="643467"/>
            <a:ext cx="3363974" cy="1728044"/>
          </a:xfrm>
          <a:prstGeom prst="rect">
            <a:avLst/>
          </a:prstGeom>
          <a:noFill/>
          <a:ln>
            <a:solidFill>
              <a:schemeClr val="bg1"/>
            </a:solidFill>
          </a:ln>
        </p:spPr>
        <p:txBody>
          <a:bodyPr vert="horz" wrap="square" lIns="182880" tIns="182880" rIns="182880" bIns="182880" rtlCol="0" anchor="ctr">
            <a:normAutofit/>
          </a:bodyPr>
          <a:lstStyle/>
          <a:p>
            <a:pPr marL="0" marR="0" lvl="0" indent="0" algn="ctr" defTabSz="914400" fontAlgn="auto">
              <a:lnSpc>
                <a:spcPct val="90000"/>
              </a:lnSpc>
              <a:spcBef>
                <a:spcPct val="0"/>
              </a:spcBef>
              <a:spcAft>
                <a:spcPts val="600"/>
              </a:spcAft>
              <a:buClrTx/>
              <a:buSzTx/>
              <a:tabLst/>
              <a:defRPr/>
            </a:pPr>
            <a:r>
              <a:rPr kumimoji="0" lang="en-US" sz="2400" b="1" i="0" u="none" strike="noStrike" cap="all" spc="200" normalizeH="0" noProof="0">
                <a:ln>
                  <a:noFill/>
                </a:ln>
                <a:solidFill>
                  <a:schemeClr val="bg1"/>
                </a:solidFill>
                <a:effectLst/>
                <a:uLnTx/>
                <a:uFillTx/>
                <a:latin typeface="+mj-lt"/>
                <a:ea typeface="+mj-ea"/>
                <a:cs typeface="+mj-cs"/>
              </a:rPr>
              <a:t>St. Andrew Beautification survey results</a:t>
            </a:r>
          </a:p>
        </p:txBody>
      </p:sp>
      <p:sp>
        <p:nvSpPr>
          <p:cNvPr id="3" name="TextBox 2">
            <a:extLst>
              <a:ext uri="{FF2B5EF4-FFF2-40B4-BE49-F238E27FC236}">
                <a16:creationId xmlns:a16="http://schemas.microsoft.com/office/drawing/2014/main" id="{0118429F-5186-F38B-3220-D47CF68E9DE7}"/>
              </a:ext>
            </a:extLst>
          </p:cNvPr>
          <p:cNvSpPr txBox="1"/>
          <p:nvPr/>
        </p:nvSpPr>
        <p:spPr>
          <a:xfrm>
            <a:off x="643468" y="2638044"/>
            <a:ext cx="3363974" cy="3415622"/>
          </a:xfrm>
          <a:prstGeom prst="rect">
            <a:avLst/>
          </a:prstGeom>
        </p:spPr>
        <p:txBody>
          <a:bodyPr vert="horz" lIns="91440" tIns="45720" rIns="91440" bIns="45720" rtlCol="0">
            <a:normAutofit/>
          </a:bodyPr>
          <a:lstStyle/>
          <a:p>
            <a:pPr indent="-228600" defTabSz="914400">
              <a:spcBef>
                <a:spcPts val="1000"/>
              </a:spcBef>
              <a:buClr>
                <a:schemeClr val="accent2"/>
              </a:buClr>
              <a:buFont typeface="Arial" panose="020B0604020202020204" pitchFamily="34" charset="0"/>
              <a:buChar char="•"/>
            </a:pPr>
            <a:r>
              <a:rPr lang="en-US" dirty="0">
                <a:solidFill>
                  <a:schemeClr val="bg1"/>
                </a:solidFill>
              </a:rPr>
              <a:t>This report summarizes the parish beautification survey and highlights key satisfaction trends and strategic insights.</a:t>
            </a:r>
            <a:endParaRPr lang="en-US">
              <a:solidFill>
                <a:schemeClr val="bg1"/>
              </a:solidFill>
            </a:endParaRPr>
          </a:p>
          <a:p>
            <a:pPr marL="0" marR="0" lvl="0" indent="-228600" defTabSz="914400" fontAlgn="auto">
              <a:spcBef>
                <a:spcPts val="1000"/>
              </a:spcBef>
              <a:spcAft>
                <a:spcPts val="0"/>
              </a:spcAft>
              <a:buClr>
                <a:schemeClr val="accent2"/>
              </a:buClr>
              <a:buSzTx/>
              <a:buFont typeface="Arial" panose="020B0604020202020204" pitchFamily="34" charset="0"/>
              <a:buChar char="•"/>
              <a:tabLst/>
              <a:defRPr/>
            </a:pPr>
            <a:endParaRPr kumimoji="0" lang="en-US" b="1" i="0" u="none" strike="noStrike" cap="none" spc="0" normalizeH="0" baseline="0" noProof="0">
              <a:ln>
                <a:noFill/>
              </a:ln>
              <a:solidFill>
                <a:schemeClr val="bg1"/>
              </a:solidFill>
              <a:effectLst/>
              <a:uLnTx/>
              <a:uFillTx/>
            </a:endParaRPr>
          </a:p>
        </p:txBody>
      </p:sp>
      <p:graphicFrame>
        <p:nvGraphicFramePr>
          <p:cNvPr id="6" name="Table 5">
            <a:extLst>
              <a:ext uri="{FF2B5EF4-FFF2-40B4-BE49-F238E27FC236}">
                <a16:creationId xmlns:a16="http://schemas.microsoft.com/office/drawing/2014/main" id="{0F16CAFE-531E-4166-6DD8-2A718E2ABC13}"/>
              </a:ext>
            </a:extLst>
          </p:cNvPr>
          <p:cNvGraphicFramePr>
            <a:graphicFrameLocks noGrp="1"/>
          </p:cNvGraphicFramePr>
          <p:nvPr>
            <p:extLst>
              <p:ext uri="{D42A27DB-BD31-4B8C-83A1-F6EECF244321}">
                <p14:modId xmlns:p14="http://schemas.microsoft.com/office/powerpoint/2010/main" val="3937283852"/>
              </p:ext>
            </p:extLst>
          </p:nvPr>
        </p:nvGraphicFramePr>
        <p:xfrm>
          <a:off x="5295015" y="1029506"/>
          <a:ext cx="6250769" cy="5024160"/>
        </p:xfrm>
        <a:graphic>
          <a:graphicData uri="http://schemas.openxmlformats.org/drawingml/2006/table">
            <a:tbl>
              <a:tblPr firstRow="1" firstCol="1" bandRow="1">
                <a:tableStyleId>{5C22544A-7EE6-4342-B048-85BDC9FD1C3A}</a:tableStyleId>
              </a:tblPr>
              <a:tblGrid>
                <a:gridCol w="3451517">
                  <a:extLst>
                    <a:ext uri="{9D8B030D-6E8A-4147-A177-3AD203B41FA5}">
                      <a16:colId xmlns:a16="http://schemas.microsoft.com/office/drawing/2014/main" val="398487091"/>
                    </a:ext>
                  </a:extLst>
                </a:gridCol>
                <a:gridCol w="2799252">
                  <a:extLst>
                    <a:ext uri="{9D8B030D-6E8A-4147-A177-3AD203B41FA5}">
                      <a16:colId xmlns:a16="http://schemas.microsoft.com/office/drawing/2014/main" val="72007095"/>
                    </a:ext>
                  </a:extLst>
                </a:gridCol>
              </a:tblGrid>
              <a:tr h="561344">
                <a:tc>
                  <a:txBody>
                    <a:bodyPr/>
                    <a:lstStyle/>
                    <a:p>
                      <a:pPr marL="0" marR="0">
                        <a:lnSpc>
                          <a:spcPct val="115000"/>
                        </a:lnSpc>
                        <a:spcAft>
                          <a:spcPts val="1000"/>
                        </a:spcAft>
                        <a:buNone/>
                      </a:pPr>
                      <a:r>
                        <a:rPr lang="en-US" sz="1500">
                          <a:effectLst/>
                        </a:rPr>
                        <a:t>Area</a:t>
                      </a:r>
                      <a:endParaRPr lang="en-US" sz="1500">
                        <a:effectLst/>
                        <a:latin typeface="Cambria" panose="02040503050406030204" pitchFamily="18" charset="0"/>
                        <a:ea typeface="MS Mincho" panose="02020609040205080304" pitchFamily="49" charset="-128"/>
                        <a:cs typeface="Times New Roman" panose="02020603050405020304" pitchFamily="18" charset="0"/>
                      </a:endParaRPr>
                    </a:p>
                  </a:txBody>
                  <a:tcPr marL="94875" marR="94875" marT="0" marB="0"/>
                </a:tc>
                <a:tc>
                  <a:txBody>
                    <a:bodyPr/>
                    <a:lstStyle/>
                    <a:p>
                      <a:pPr marL="0" marR="0">
                        <a:lnSpc>
                          <a:spcPct val="115000"/>
                        </a:lnSpc>
                        <a:spcAft>
                          <a:spcPts val="1000"/>
                        </a:spcAft>
                        <a:buNone/>
                      </a:pPr>
                      <a:r>
                        <a:rPr lang="en-US" sz="1500">
                          <a:effectLst/>
                        </a:rPr>
                        <a:t>Average Score (Satisfied =3; Neural = 2; Dissatisfied = 1)</a:t>
                      </a:r>
                      <a:endParaRPr lang="en-US" sz="1500">
                        <a:effectLst/>
                        <a:latin typeface="Cambria" panose="02040503050406030204" pitchFamily="18" charset="0"/>
                        <a:ea typeface="MS Mincho" panose="02020609040205080304" pitchFamily="49" charset="-128"/>
                        <a:cs typeface="Times New Roman" panose="02020603050405020304" pitchFamily="18" charset="0"/>
                      </a:endParaRPr>
                    </a:p>
                  </a:txBody>
                  <a:tcPr marL="94875" marR="94875" marT="0" marB="0"/>
                </a:tc>
                <a:extLst>
                  <a:ext uri="{0D108BD9-81ED-4DB2-BD59-A6C34878D82A}">
                    <a16:rowId xmlns:a16="http://schemas.microsoft.com/office/drawing/2014/main" val="1935659692"/>
                  </a:ext>
                </a:extLst>
              </a:tr>
              <a:tr h="561344">
                <a:tc>
                  <a:txBody>
                    <a:bodyPr/>
                    <a:lstStyle/>
                    <a:p>
                      <a:pPr marL="0" marR="0">
                        <a:lnSpc>
                          <a:spcPct val="115000"/>
                        </a:lnSpc>
                        <a:spcAft>
                          <a:spcPts val="1000"/>
                        </a:spcAft>
                        <a:buNone/>
                      </a:pPr>
                      <a:r>
                        <a:rPr lang="en-US" sz="1500" dirty="0">
                          <a:effectLst/>
                        </a:rPr>
                        <a:t>Orthodox Identity of Exterior</a:t>
                      </a:r>
                      <a:r>
                        <a:rPr lang="el-GR" sz="1500" dirty="0">
                          <a:effectLst/>
                        </a:rPr>
                        <a:t>/Η εξωτερική εμφάνιση της Εκκλησίας</a:t>
                      </a:r>
                      <a:endParaRPr lang="en-US"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94875" marR="94875" marT="0" marB="0"/>
                </a:tc>
                <a:tc>
                  <a:txBody>
                    <a:bodyPr/>
                    <a:lstStyle/>
                    <a:p>
                      <a:pPr marL="0" marR="0" algn="ctr">
                        <a:lnSpc>
                          <a:spcPct val="115000"/>
                        </a:lnSpc>
                        <a:spcAft>
                          <a:spcPts val="1000"/>
                        </a:spcAft>
                        <a:buNone/>
                      </a:pPr>
                      <a:r>
                        <a:rPr lang="en-US" sz="1500" b="1" dirty="0">
                          <a:effectLst/>
                          <a:latin typeface="Cambria" panose="02040503050406030204" pitchFamily="18" charset="0"/>
                          <a:ea typeface="MS Mincho" panose="02020609040205080304" pitchFamily="49" charset="-128"/>
                          <a:cs typeface="Times New Roman" panose="02020603050405020304" pitchFamily="18" charset="0"/>
                        </a:rPr>
                        <a:t>2.12</a:t>
                      </a:r>
                    </a:p>
                  </a:txBody>
                  <a:tcPr marL="94875" marR="94875" marT="0" marB="0"/>
                </a:tc>
                <a:extLst>
                  <a:ext uri="{0D108BD9-81ED-4DB2-BD59-A6C34878D82A}">
                    <a16:rowId xmlns:a16="http://schemas.microsoft.com/office/drawing/2014/main" val="554001690"/>
                  </a:ext>
                </a:extLst>
              </a:tr>
              <a:tr h="828048">
                <a:tc>
                  <a:txBody>
                    <a:bodyPr/>
                    <a:lstStyle/>
                    <a:p>
                      <a:pPr marL="0" marR="0">
                        <a:lnSpc>
                          <a:spcPct val="115000"/>
                        </a:lnSpc>
                        <a:spcAft>
                          <a:spcPts val="1000"/>
                        </a:spcAft>
                        <a:buNone/>
                      </a:pPr>
                      <a:r>
                        <a:rPr lang="en-US" sz="1500" dirty="0">
                          <a:effectLst/>
                        </a:rPr>
                        <a:t>Function of Drop Off to Church/</a:t>
                      </a:r>
                      <a:r>
                        <a:rPr lang="en-US" sz="1500" dirty="0" err="1">
                          <a:effectLst/>
                        </a:rPr>
                        <a:t>Η</a:t>
                      </a:r>
                      <a:r>
                        <a:rPr lang="en-US" sz="1500" dirty="0">
                          <a:effectLst/>
                        </a:rPr>
                        <a:t> π</a:t>
                      </a:r>
                      <a:r>
                        <a:rPr lang="en-US" sz="1500" dirty="0" err="1">
                          <a:effectLst/>
                        </a:rPr>
                        <a:t>ρόσ</a:t>
                      </a:r>
                      <a:r>
                        <a:rPr lang="en-US" sz="1500" dirty="0">
                          <a:effectLst/>
                        </a:rPr>
                        <a:t>βα</a:t>
                      </a:r>
                      <a:r>
                        <a:rPr lang="en-US" sz="1500" dirty="0" err="1">
                          <a:effectLst/>
                        </a:rPr>
                        <a:t>ση</a:t>
                      </a:r>
                      <a:r>
                        <a:rPr lang="en-US" sz="1500" dirty="0">
                          <a:effectLst/>
                        </a:rPr>
                        <a:t> </a:t>
                      </a:r>
                      <a:r>
                        <a:rPr lang="en-US" sz="1500" dirty="0" err="1">
                          <a:effectLst/>
                        </a:rPr>
                        <a:t>γι</a:t>
                      </a:r>
                      <a:r>
                        <a:rPr lang="en-US" sz="1500" dirty="0">
                          <a:effectLst/>
                        </a:rPr>
                        <a:t>α </a:t>
                      </a:r>
                      <a:r>
                        <a:rPr lang="en-US" sz="1500" dirty="0" err="1">
                          <a:effectLst/>
                        </a:rPr>
                        <a:t>τ</a:t>
                      </a:r>
                      <a:r>
                        <a:rPr lang="en-US" sz="1500" dirty="0">
                          <a:effectLst/>
                        </a:rPr>
                        <a:t>α α</a:t>
                      </a:r>
                      <a:r>
                        <a:rPr lang="en-US" sz="1500" dirty="0" err="1">
                          <a:effectLst/>
                        </a:rPr>
                        <a:t>υτοκίνητ</a:t>
                      </a:r>
                      <a:r>
                        <a:rPr lang="en-US" sz="1500" dirty="0">
                          <a:effectLst/>
                        </a:rPr>
                        <a:t>α (Drop off)</a:t>
                      </a:r>
                      <a:endParaRPr lang="en-US"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94875" marR="94875" marT="0" marB="0"/>
                </a:tc>
                <a:tc>
                  <a:txBody>
                    <a:bodyPr/>
                    <a:lstStyle/>
                    <a:p>
                      <a:pPr marL="0" marR="0" algn="ctr">
                        <a:lnSpc>
                          <a:spcPct val="115000"/>
                        </a:lnSpc>
                        <a:spcAft>
                          <a:spcPts val="1000"/>
                        </a:spcAft>
                        <a:buNone/>
                      </a:pPr>
                      <a:r>
                        <a:rPr lang="en-US" sz="1500" b="1" dirty="0">
                          <a:effectLst/>
                          <a:latin typeface="Cambria" panose="02040503050406030204" pitchFamily="18" charset="0"/>
                          <a:ea typeface="MS Mincho" panose="02020609040205080304" pitchFamily="49" charset="-128"/>
                          <a:cs typeface="Times New Roman" panose="02020603050405020304" pitchFamily="18" charset="0"/>
                        </a:rPr>
                        <a:t>2.15</a:t>
                      </a:r>
                    </a:p>
                  </a:txBody>
                  <a:tcPr marL="94875" marR="94875" marT="0" marB="0"/>
                </a:tc>
                <a:extLst>
                  <a:ext uri="{0D108BD9-81ED-4DB2-BD59-A6C34878D82A}">
                    <a16:rowId xmlns:a16="http://schemas.microsoft.com/office/drawing/2014/main" val="2277987626"/>
                  </a:ext>
                </a:extLst>
              </a:tr>
              <a:tr h="561344">
                <a:tc>
                  <a:txBody>
                    <a:bodyPr/>
                    <a:lstStyle/>
                    <a:p>
                      <a:pPr marL="0" marR="0">
                        <a:lnSpc>
                          <a:spcPct val="115000"/>
                        </a:lnSpc>
                        <a:spcAft>
                          <a:spcPts val="1000"/>
                        </a:spcAft>
                        <a:buNone/>
                      </a:pPr>
                      <a:r>
                        <a:rPr lang="en-US" sz="1500" dirty="0">
                          <a:effectLst/>
                        </a:rPr>
                        <a:t>Exo</a:t>
                      </a:r>
                      <a:r>
                        <a:rPr lang="el-GR" sz="1500" dirty="0">
                          <a:effectLst/>
                        </a:rPr>
                        <a:t>-</a:t>
                      </a:r>
                      <a:r>
                        <a:rPr lang="en-US" sz="1500" dirty="0">
                          <a:effectLst/>
                        </a:rPr>
                        <a:t>Narthex</a:t>
                      </a:r>
                      <a:r>
                        <a:rPr lang="el-GR" sz="1500" dirty="0">
                          <a:effectLst/>
                        </a:rPr>
                        <a:t> / </a:t>
                      </a:r>
                      <a:r>
                        <a:rPr lang="en-US" sz="1500" dirty="0">
                          <a:effectLst/>
                        </a:rPr>
                        <a:t>Front Door</a:t>
                      </a:r>
                      <a:r>
                        <a:rPr lang="el-GR" sz="1500" dirty="0">
                          <a:effectLst/>
                        </a:rPr>
                        <a:t>/Η κεντρική είσοδος</a:t>
                      </a:r>
                      <a:endParaRPr lang="en-US"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94875" marR="94875" marT="0" marB="0"/>
                </a:tc>
                <a:tc>
                  <a:txBody>
                    <a:bodyPr/>
                    <a:lstStyle/>
                    <a:p>
                      <a:pPr marL="0" marR="0" algn="ctr">
                        <a:lnSpc>
                          <a:spcPct val="115000"/>
                        </a:lnSpc>
                        <a:spcAft>
                          <a:spcPts val="1000"/>
                        </a:spcAft>
                        <a:buNone/>
                      </a:pPr>
                      <a:r>
                        <a:rPr lang="en-US" sz="1500" b="1" dirty="0">
                          <a:effectLst/>
                          <a:latin typeface="Cambria" panose="02040503050406030204" pitchFamily="18" charset="0"/>
                          <a:ea typeface="MS Mincho" panose="02020609040205080304" pitchFamily="49" charset="-128"/>
                          <a:cs typeface="Times New Roman" panose="02020603050405020304" pitchFamily="18" charset="0"/>
                        </a:rPr>
                        <a:t>2.2</a:t>
                      </a:r>
                    </a:p>
                  </a:txBody>
                  <a:tcPr marL="94875" marR="94875" marT="0" marB="0"/>
                </a:tc>
                <a:extLst>
                  <a:ext uri="{0D108BD9-81ED-4DB2-BD59-A6C34878D82A}">
                    <a16:rowId xmlns:a16="http://schemas.microsoft.com/office/drawing/2014/main" val="2975179325"/>
                  </a:ext>
                </a:extLst>
              </a:tr>
              <a:tr h="828048">
                <a:tc>
                  <a:txBody>
                    <a:bodyPr/>
                    <a:lstStyle/>
                    <a:p>
                      <a:pPr marL="0" marR="0">
                        <a:lnSpc>
                          <a:spcPct val="115000"/>
                        </a:lnSpc>
                        <a:spcAft>
                          <a:spcPts val="1000"/>
                        </a:spcAft>
                        <a:buNone/>
                      </a:pPr>
                      <a:r>
                        <a:rPr lang="en-US" sz="1500" dirty="0">
                          <a:effectLst/>
                        </a:rPr>
                        <a:t>Size and Function of Narthex</a:t>
                      </a:r>
                      <a:r>
                        <a:rPr lang="el-GR" sz="1500" dirty="0">
                          <a:effectLst/>
                        </a:rPr>
                        <a:t>/Ο χώρος του Νάρθηκα (το μέγεθος &amp; η χρήση του)</a:t>
                      </a:r>
                      <a:endParaRPr lang="en-US"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94875" marR="94875" marT="0" marB="0"/>
                </a:tc>
                <a:tc>
                  <a:txBody>
                    <a:bodyPr/>
                    <a:lstStyle/>
                    <a:p>
                      <a:pPr marL="0" marR="0" algn="ctr">
                        <a:lnSpc>
                          <a:spcPct val="115000"/>
                        </a:lnSpc>
                        <a:spcAft>
                          <a:spcPts val="1000"/>
                        </a:spcAft>
                        <a:buNone/>
                      </a:pPr>
                      <a:r>
                        <a:rPr lang="en-US" sz="1500" b="1" dirty="0">
                          <a:effectLst/>
                          <a:latin typeface="Cambria" panose="02040503050406030204" pitchFamily="18" charset="0"/>
                          <a:ea typeface="MS Mincho" panose="02020609040205080304" pitchFamily="49" charset="-128"/>
                          <a:cs typeface="Times New Roman" panose="02020603050405020304" pitchFamily="18" charset="0"/>
                        </a:rPr>
                        <a:t>2.24</a:t>
                      </a:r>
                    </a:p>
                  </a:txBody>
                  <a:tcPr marL="94875" marR="94875" marT="0" marB="0"/>
                </a:tc>
                <a:extLst>
                  <a:ext uri="{0D108BD9-81ED-4DB2-BD59-A6C34878D82A}">
                    <a16:rowId xmlns:a16="http://schemas.microsoft.com/office/drawing/2014/main" val="2804538919"/>
                  </a:ext>
                </a:extLst>
              </a:tr>
              <a:tr h="561344">
                <a:tc>
                  <a:txBody>
                    <a:bodyPr/>
                    <a:lstStyle/>
                    <a:p>
                      <a:pPr marL="0" marR="0">
                        <a:lnSpc>
                          <a:spcPct val="115000"/>
                        </a:lnSpc>
                        <a:spcAft>
                          <a:spcPts val="1000"/>
                        </a:spcAft>
                        <a:buNone/>
                      </a:pPr>
                      <a:r>
                        <a:rPr lang="en-US" sz="1500" dirty="0">
                          <a:effectLst/>
                        </a:rPr>
                        <a:t>Environment of Nave and Dome/</a:t>
                      </a:r>
                      <a:r>
                        <a:rPr lang="en-US" sz="1500" dirty="0" err="1">
                          <a:effectLst/>
                        </a:rPr>
                        <a:t>Ο</a:t>
                      </a:r>
                      <a:r>
                        <a:rPr lang="en-US" sz="1500" dirty="0">
                          <a:effectLst/>
                        </a:rPr>
                        <a:t> </a:t>
                      </a:r>
                      <a:r>
                        <a:rPr lang="en-US" sz="1500" dirty="0" err="1">
                          <a:effectLst/>
                        </a:rPr>
                        <a:t>Κυρίως</a:t>
                      </a:r>
                      <a:r>
                        <a:rPr lang="en-US" sz="1500" dirty="0">
                          <a:effectLst/>
                        </a:rPr>
                        <a:t> </a:t>
                      </a:r>
                      <a:r>
                        <a:rPr lang="en-US" sz="1500" dirty="0" err="1">
                          <a:effectLst/>
                        </a:rPr>
                        <a:t>Ν</a:t>
                      </a:r>
                      <a:r>
                        <a:rPr lang="en-US" sz="1500" dirty="0">
                          <a:effectLst/>
                        </a:rPr>
                        <a:t>α</a:t>
                      </a:r>
                      <a:r>
                        <a:rPr lang="en-US" sz="1500" dirty="0" err="1">
                          <a:effectLst/>
                        </a:rPr>
                        <a:t>ός</a:t>
                      </a:r>
                      <a:r>
                        <a:rPr lang="en-US" sz="1500" dirty="0">
                          <a:effectLst/>
                        </a:rPr>
                        <a:t> </a:t>
                      </a:r>
                      <a:r>
                        <a:rPr lang="en-US" sz="1500" dirty="0" err="1">
                          <a:effectLst/>
                        </a:rPr>
                        <a:t>κ</a:t>
                      </a:r>
                      <a:r>
                        <a:rPr lang="en-US" sz="1500" dirty="0">
                          <a:effectLst/>
                        </a:rPr>
                        <a:t>α</a:t>
                      </a:r>
                      <a:r>
                        <a:rPr lang="en-US" sz="1500" dirty="0" err="1">
                          <a:effectLst/>
                        </a:rPr>
                        <a:t>ι</a:t>
                      </a:r>
                      <a:r>
                        <a:rPr lang="en-US" sz="1500" dirty="0">
                          <a:effectLst/>
                        </a:rPr>
                        <a:t> </a:t>
                      </a:r>
                      <a:r>
                        <a:rPr lang="en-US" sz="1500" dirty="0" err="1">
                          <a:effectLst/>
                        </a:rPr>
                        <a:t>ο</a:t>
                      </a:r>
                      <a:r>
                        <a:rPr lang="en-US" sz="1500" dirty="0">
                          <a:effectLst/>
                        </a:rPr>
                        <a:t> </a:t>
                      </a:r>
                      <a:r>
                        <a:rPr lang="en-US" sz="1500" dirty="0" err="1">
                          <a:effectLst/>
                        </a:rPr>
                        <a:t>Τρούλος</a:t>
                      </a:r>
                      <a:endParaRPr lang="en-US"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94875" marR="94875" marT="0" marB="0"/>
                </a:tc>
                <a:tc>
                  <a:txBody>
                    <a:bodyPr/>
                    <a:lstStyle/>
                    <a:p>
                      <a:pPr marL="0" marR="0" algn="ctr">
                        <a:lnSpc>
                          <a:spcPct val="115000"/>
                        </a:lnSpc>
                        <a:spcAft>
                          <a:spcPts val="1000"/>
                        </a:spcAft>
                        <a:buNone/>
                      </a:pPr>
                      <a:r>
                        <a:rPr lang="en-US" sz="1500" b="1" dirty="0">
                          <a:effectLst/>
                        </a:rPr>
                        <a:t>2.43</a:t>
                      </a:r>
                      <a:endParaRPr lang="en-US" sz="15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94875" marR="94875" marT="0" marB="0"/>
                </a:tc>
                <a:extLst>
                  <a:ext uri="{0D108BD9-81ED-4DB2-BD59-A6C34878D82A}">
                    <a16:rowId xmlns:a16="http://schemas.microsoft.com/office/drawing/2014/main" val="4129556025"/>
                  </a:ext>
                </a:extLst>
              </a:tr>
              <a:tr h="561344">
                <a:tc>
                  <a:txBody>
                    <a:bodyPr/>
                    <a:lstStyle/>
                    <a:p>
                      <a:pPr marL="0" marR="0">
                        <a:lnSpc>
                          <a:spcPct val="115000"/>
                        </a:lnSpc>
                        <a:spcAft>
                          <a:spcPts val="1000"/>
                        </a:spcAft>
                        <a:buNone/>
                      </a:pPr>
                      <a:r>
                        <a:rPr lang="en-US" sz="1500" dirty="0">
                          <a:effectLst/>
                        </a:rPr>
                        <a:t>Sanctuary and Icon Screen</a:t>
                      </a:r>
                      <a:r>
                        <a:rPr lang="el-GR" sz="1500" dirty="0">
                          <a:effectLst/>
                        </a:rPr>
                        <a:t>/Το Ιερό και το Εικονοστάσιο (Τέμπλο)</a:t>
                      </a:r>
                      <a:endParaRPr lang="en-US"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94875" marR="94875" marT="0" marB="0"/>
                </a:tc>
                <a:tc>
                  <a:txBody>
                    <a:bodyPr/>
                    <a:lstStyle/>
                    <a:p>
                      <a:pPr marL="0" marR="0" algn="ctr">
                        <a:lnSpc>
                          <a:spcPct val="115000"/>
                        </a:lnSpc>
                        <a:spcAft>
                          <a:spcPts val="1000"/>
                        </a:spcAft>
                        <a:buNone/>
                      </a:pPr>
                      <a:r>
                        <a:rPr lang="en-US" sz="1500" b="1" dirty="0">
                          <a:effectLst/>
                        </a:rPr>
                        <a:t>2.67</a:t>
                      </a:r>
                      <a:endParaRPr lang="en-US" sz="15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94875" marR="94875" marT="0" marB="0"/>
                </a:tc>
                <a:extLst>
                  <a:ext uri="{0D108BD9-81ED-4DB2-BD59-A6C34878D82A}">
                    <a16:rowId xmlns:a16="http://schemas.microsoft.com/office/drawing/2014/main" val="2691555351"/>
                  </a:ext>
                </a:extLst>
              </a:tr>
              <a:tr h="561344">
                <a:tc>
                  <a:txBody>
                    <a:bodyPr/>
                    <a:lstStyle/>
                    <a:p>
                      <a:pPr marL="0" marR="0">
                        <a:lnSpc>
                          <a:spcPct val="115000"/>
                        </a:lnSpc>
                        <a:spcAft>
                          <a:spcPts val="1000"/>
                        </a:spcAft>
                        <a:buNone/>
                      </a:pPr>
                      <a:r>
                        <a:rPr lang="en-US" sz="1500" dirty="0">
                          <a:effectLst/>
                        </a:rPr>
                        <a:t>Other Liturgical Furnishings</a:t>
                      </a:r>
                      <a:r>
                        <a:rPr lang="el-GR" sz="1500" dirty="0">
                          <a:effectLst/>
                        </a:rPr>
                        <a:t>/Τα υπόλοιπα έπιπλα της Εκκλησίας</a:t>
                      </a:r>
                      <a:endParaRPr lang="en-US" sz="1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94875" marR="94875" marT="0" marB="0"/>
                </a:tc>
                <a:tc>
                  <a:txBody>
                    <a:bodyPr/>
                    <a:lstStyle/>
                    <a:p>
                      <a:pPr marL="0" marR="0" algn="ctr">
                        <a:lnSpc>
                          <a:spcPct val="115000"/>
                        </a:lnSpc>
                        <a:spcAft>
                          <a:spcPts val="1000"/>
                        </a:spcAft>
                        <a:buNone/>
                      </a:pPr>
                      <a:r>
                        <a:rPr lang="en-US" sz="1500" b="1" dirty="0">
                          <a:effectLst/>
                        </a:rPr>
                        <a:t>2.57</a:t>
                      </a:r>
                      <a:endParaRPr lang="en-US" sz="15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94875" marR="94875" marT="0" marB="0"/>
                </a:tc>
                <a:extLst>
                  <a:ext uri="{0D108BD9-81ED-4DB2-BD59-A6C34878D82A}">
                    <a16:rowId xmlns:a16="http://schemas.microsoft.com/office/drawing/2014/main" val="3249789280"/>
                  </a:ext>
                </a:extLst>
              </a:tr>
            </a:tbl>
          </a:graphicData>
        </a:graphic>
      </p:graphicFrame>
      <p:sp>
        <p:nvSpPr>
          <p:cNvPr id="9" name="Footer Placeholder 8">
            <a:extLst>
              <a:ext uri="{FF2B5EF4-FFF2-40B4-BE49-F238E27FC236}">
                <a16:creationId xmlns:a16="http://schemas.microsoft.com/office/drawing/2014/main" id="{ADD6A5D7-3030-1928-2444-B6728848DB07}"/>
              </a:ext>
            </a:extLst>
          </p:cNvPr>
          <p:cNvSpPr>
            <a:spLocks noGrp="1"/>
          </p:cNvSpPr>
          <p:nvPr>
            <p:ph type="ftr" sz="quarter" idx="11"/>
          </p:nvPr>
        </p:nvSpPr>
        <p:spPr>
          <a:xfrm>
            <a:off x="194810" y="6296807"/>
            <a:ext cx="4366557" cy="320040"/>
          </a:xfrm>
        </p:spPr>
        <p:txBody>
          <a:bodyPr/>
          <a:lstStyle/>
          <a:p>
            <a:r>
              <a:rPr lang="en-US" b="1" dirty="0">
                <a:solidFill>
                  <a:schemeClr val="bg1">
                    <a:alpha val="70000"/>
                  </a:schemeClr>
                </a:solidFill>
              </a:rPr>
              <a:t>St. Andrew 2026 Voice Survey Results</a:t>
            </a:r>
            <a:endParaRPr lang="el-GR" b="1" dirty="0">
              <a:solidFill>
                <a:schemeClr val="bg1">
                  <a:alpha val="70000"/>
                </a:schemeClr>
              </a:solidFill>
            </a:endParaRPr>
          </a:p>
        </p:txBody>
      </p:sp>
      <p:sp>
        <p:nvSpPr>
          <p:cNvPr id="10" name="Slide Number Placeholder 9">
            <a:extLst>
              <a:ext uri="{FF2B5EF4-FFF2-40B4-BE49-F238E27FC236}">
                <a16:creationId xmlns:a16="http://schemas.microsoft.com/office/drawing/2014/main" id="{BAEDC941-F1C8-B93F-A1EB-561286C89009}"/>
              </a:ext>
            </a:extLst>
          </p:cNvPr>
          <p:cNvSpPr>
            <a:spLocks noGrp="1"/>
          </p:cNvSpPr>
          <p:nvPr>
            <p:ph type="sldNum" sz="quarter" idx="12"/>
          </p:nvPr>
        </p:nvSpPr>
        <p:spPr/>
        <p:txBody>
          <a:bodyPr/>
          <a:lstStyle/>
          <a:p>
            <a:fld id="{E435D38A-96D8-AF47-90EF-9D71CEE10927}" type="slidenum">
              <a:rPr lang="el-GR" smtClean="0"/>
              <a:t>18</a:t>
            </a:fld>
            <a:endParaRPr lang="el-GR"/>
          </a:p>
        </p:txBody>
      </p:sp>
      <p:pic>
        <p:nvPicPr>
          <p:cNvPr id="11" name="drawing">
            <a:extLst>
              <a:ext uri="{FF2B5EF4-FFF2-40B4-BE49-F238E27FC236}">
                <a16:creationId xmlns:a16="http://schemas.microsoft.com/office/drawing/2014/main" id="{E60BF90B-A2C5-87D5-23E5-A1312CD4CA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6150" y="4398183"/>
            <a:ext cx="1222744" cy="1222744"/>
          </a:xfrm>
          <a:prstGeom prst="rect">
            <a:avLst/>
          </a:prstGeom>
        </p:spPr>
      </p:pic>
    </p:spTree>
    <p:extLst>
      <p:ext uri="{BB962C8B-B14F-4D97-AF65-F5344CB8AC3E}">
        <p14:creationId xmlns:p14="http://schemas.microsoft.com/office/powerpoint/2010/main" val="789646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EFC542D7-1F7D-E159-DEF9-C1596A8AD346}"/>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93A3B0A-F0A4-817D-78A7-F8EAE379C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6" name="Rectangle 15">
            <a:extLst>
              <a:ext uri="{FF2B5EF4-FFF2-40B4-BE49-F238E27FC236}">
                <a16:creationId xmlns:a16="http://schemas.microsoft.com/office/drawing/2014/main" id="{1936FE75-B623-B4FA-48B4-57D007A05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4" name="Footer Placeholder 3">
            <a:extLst>
              <a:ext uri="{FF2B5EF4-FFF2-40B4-BE49-F238E27FC236}">
                <a16:creationId xmlns:a16="http://schemas.microsoft.com/office/drawing/2014/main" id="{E9051F88-A2A0-FC5F-8939-1A88E4CA6095}"/>
              </a:ext>
            </a:extLst>
          </p:cNvPr>
          <p:cNvSpPr>
            <a:spLocks noGrp="1"/>
          </p:cNvSpPr>
          <p:nvPr>
            <p:ph type="ftr" sz="quarter" idx="11"/>
          </p:nvPr>
        </p:nvSpPr>
        <p:spPr>
          <a:xfrm>
            <a:off x="345558" y="6400800"/>
            <a:ext cx="5901189" cy="32004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alpha val="70000"/>
                  </a:srgbClr>
                </a:solidFill>
                <a:effectLst/>
                <a:uLnTx/>
                <a:uFillTx/>
                <a:latin typeface="Gill Sans MT" panose="020B0502020104020203"/>
                <a:ea typeface="+mn-ea"/>
                <a:cs typeface="+mn-cs"/>
              </a:rPr>
              <a:t>St. Andrew 2026 Voice Survey Results</a:t>
            </a:r>
            <a:endParaRPr kumimoji="0" lang="el-GR" sz="1050" b="1" i="0" u="none" strike="noStrike" kern="1200" cap="none" spc="0" normalizeH="0" baseline="0" noProof="0" dirty="0">
              <a:ln>
                <a:noFill/>
              </a:ln>
              <a:solidFill>
                <a:srgbClr val="FFFFFF">
                  <a:alpha val="70000"/>
                </a:srgbClr>
              </a:solidFill>
              <a:effectLst/>
              <a:uLnTx/>
              <a:uFillTx/>
              <a:latin typeface="Corbel" panose="020B0503020204020204" pitchFamily="34" charset="0"/>
              <a:ea typeface="+mn-ea"/>
              <a:cs typeface="+mn-cs"/>
            </a:endParaRPr>
          </a:p>
        </p:txBody>
      </p:sp>
      <p:sp>
        <p:nvSpPr>
          <p:cNvPr id="5" name="Slide Number Placeholder 4">
            <a:extLst>
              <a:ext uri="{FF2B5EF4-FFF2-40B4-BE49-F238E27FC236}">
                <a16:creationId xmlns:a16="http://schemas.microsoft.com/office/drawing/2014/main" id="{775008F1-0CF1-53AB-8F5F-FB01FAC5B66C}"/>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435D38A-96D8-AF47-90EF-9D71CEE10927}" type="slidenum">
              <a:rPr kumimoji="0" lang="el-GR" sz="1100" b="0" i="0" u="none" strike="noStrike" kern="1200" cap="none" spc="0" normalizeH="0" baseline="0" noProof="0" smtClean="0">
                <a:ln>
                  <a:noFill/>
                </a:ln>
                <a:solidFill>
                  <a:srgbClr val="FFFFFF"/>
                </a:solidFill>
                <a:effectLst/>
                <a:uLnTx/>
                <a:uFillTx/>
                <a:latin typeface="Corbel" panose="020B0503020204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l-GR" sz="1100" b="0" i="0" u="none" strike="noStrike" kern="1200" cap="none" spc="0" normalizeH="0" baseline="0" noProof="0">
              <a:ln>
                <a:noFill/>
              </a:ln>
              <a:solidFill>
                <a:srgbClr val="FFFFFF"/>
              </a:solidFill>
              <a:effectLst/>
              <a:uLnTx/>
              <a:uFillTx/>
              <a:latin typeface="Corbel" panose="020B0503020204020204" pitchFamily="34" charset="0"/>
              <a:ea typeface="+mn-ea"/>
              <a:cs typeface="+mn-cs"/>
            </a:endParaRPr>
          </a:p>
        </p:txBody>
      </p:sp>
      <p:pic>
        <p:nvPicPr>
          <p:cNvPr id="6" name="drawing">
            <a:extLst>
              <a:ext uri="{FF2B5EF4-FFF2-40B4-BE49-F238E27FC236}">
                <a16:creationId xmlns:a16="http://schemas.microsoft.com/office/drawing/2014/main" id="{42F766BA-A278-D1FF-923B-62A3F4873BC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4935" y="987552"/>
            <a:ext cx="1222744" cy="1222744"/>
          </a:xfrm>
          <a:prstGeom prst="rect">
            <a:avLst/>
          </a:prstGeom>
        </p:spPr>
      </p:pic>
      <p:pic>
        <p:nvPicPr>
          <p:cNvPr id="2" name="Image 1" descr="Picture">
            <a:extLst>
              <a:ext uri="{FF2B5EF4-FFF2-40B4-BE49-F238E27FC236}">
                <a16:creationId xmlns:a16="http://schemas.microsoft.com/office/drawing/2014/main" id="{00000000-0008-0000-0100-000002000000}"/>
              </a:ext>
            </a:extLst>
          </p:cNvPr>
          <p:cNvPicPr/>
          <p:nvPr/>
        </p:nvPicPr>
        <p:blipFill>
          <a:blip r:embed="rId3" cstate="print"/>
          <a:stretch>
            <a:fillRect/>
          </a:stretch>
        </p:blipFill>
        <p:spPr>
          <a:xfrm>
            <a:off x="2594344" y="1073888"/>
            <a:ext cx="7964229" cy="4506654"/>
          </a:xfrm>
          <a:prstGeom prst="rect">
            <a:avLst/>
          </a:prstGeom>
        </p:spPr>
      </p:pic>
      <p:sp>
        <p:nvSpPr>
          <p:cNvPr id="8" name="TextBox 7">
            <a:extLst>
              <a:ext uri="{FF2B5EF4-FFF2-40B4-BE49-F238E27FC236}">
                <a16:creationId xmlns:a16="http://schemas.microsoft.com/office/drawing/2014/main" id="{7CF6ABB7-0E54-1090-CAA1-26AE862E4BCF}"/>
              </a:ext>
            </a:extLst>
          </p:cNvPr>
          <p:cNvSpPr txBox="1"/>
          <p:nvPr/>
        </p:nvSpPr>
        <p:spPr>
          <a:xfrm>
            <a:off x="3296152" y="5280460"/>
            <a:ext cx="797383" cy="600164"/>
          </a:xfrm>
          <a:prstGeom prst="rect">
            <a:avLst/>
          </a:prstGeom>
          <a:solidFill>
            <a:schemeClr val="accent2"/>
          </a:solidFill>
        </p:spPr>
        <p:txBody>
          <a:bodyPr wrap="square" rtlCol="0">
            <a:spAutoFit/>
          </a:bodyPr>
          <a:lstStyle/>
          <a:p>
            <a:pPr algn="ctr"/>
            <a:r>
              <a:rPr lang="en-US" sz="1100" dirty="0"/>
              <a:t>Orthodox Identity of Exterior</a:t>
            </a:r>
            <a:endParaRPr lang="el-GR" sz="1100" dirty="0"/>
          </a:p>
        </p:txBody>
      </p:sp>
      <p:sp>
        <p:nvSpPr>
          <p:cNvPr id="9" name="TextBox 8">
            <a:extLst>
              <a:ext uri="{FF2B5EF4-FFF2-40B4-BE49-F238E27FC236}">
                <a16:creationId xmlns:a16="http://schemas.microsoft.com/office/drawing/2014/main" id="{788148B7-757D-2287-0456-B7B6F14DF19D}"/>
              </a:ext>
            </a:extLst>
          </p:cNvPr>
          <p:cNvSpPr txBox="1"/>
          <p:nvPr/>
        </p:nvSpPr>
        <p:spPr>
          <a:xfrm>
            <a:off x="4356079" y="5268276"/>
            <a:ext cx="797383" cy="769441"/>
          </a:xfrm>
          <a:prstGeom prst="rect">
            <a:avLst/>
          </a:prstGeom>
          <a:solidFill>
            <a:schemeClr val="accent2"/>
          </a:solidFill>
        </p:spPr>
        <p:txBody>
          <a:bodyPr wrap="square" rtlCol="0">
            <a:spAutoFit/>
          </a:bodyPr>
          <a:lstStyle/>
          <a:p>
            <a:pPr algn="ctr"/>
            <a:r>
              <a:rPr lang="en-US" sz="1100" dirty="0"/>
              <a:t>Function of Drop Off to Church</a:t>
            </a:r>
            <a:endParaRPr lang="el-GR" sz="1100" dirty="0"/>
          </a:p>
        </p:txBody>
      </p:sp>
      <p:sp>
        <p:nvSpPr>
          <p:cNvPr id="10" name="TextBox 9">
            <a:extLst>
              <a:ext uri="{FF2B5EF4-FFF2-40B4-BE49-F238E27FC236}">
                <a16:creationId xmlns:a16="http://schemas.microsoft.com/office/drawing/2014/main" id="{17DACD0F-572C-C9DD-DC03-686D1FB4AA81}"/>
              </a:ext>
            </a:extLst>
          </p:cNvPr>
          <p:cNvSpPr txBox="1"/>
          <p:nvPr/>
        </p:nvSpPr>
        <p:spPr>
          <a:xfrm>
            <a:off x="5325326" y="5268276"/>
            <a:ext cx="797383" cy="769441"/>
          </a:xfrm>
          <a:prstGeom prst="rect">
            <a:avLst/>
          </a:prstGeom>
          <a:solidFill>
            <a:schemeClr val="accent2"/>
          </a:solidFill>
        </p:spPr>
        <p:txBody>
          <a:bodyPr wrap="square" rtlCol="0">
            <a:spAutoFit/>
          </a:bodyPr>
          <a:lstStyle/>
          <a:p>
            <a:pPr algn="ctr"/>
            <a:r>
              <a:rPr lang="en-US" sz="1100" dirty="0"/>
              <a:t>Exo</a:t>
            </a:r>
            <a:r>
              <a:rPr lang="el-GR" sz="1100" dirty="0"/>
              <a:t>-</a:t>
            </a:r>
            <a:r>
              <a:rPr lang="en-US" sz="1100" dirty="0"/>
              <a:t>Narthex</a:t>
            </a:r>
            <a:r>
              <a:rPr lang="el-GR" sz="1100" dirty="0"/>
              <a:t> / </a:t>
            </a:r>
            <a:r>
              <a:rPr lang="en-US" sz="1100" dirty="0"/>
              <a:t>Front Door</a:t>
            </a:r>
            <a:r>
              <a:rPr lang="el-GR" sz="1100" dirty="0"/>
              <a:t>/</a:t>
            </a:r>
          </a:p>
        </p:txBody>
      </p:sp>
      <p:sp>
        <p:nvSpPr>
          <p:cNvPr id="11" name="TextBox 10">
            <a:extLst>
              <a:ext uri="{FF2B5EF4-FFF2-40B4-BE49-F238E27FC236}">
                <a16:creationId xmlns:a16="http://schemas.microsoft.com/office/drawing/2014/main" id="{690C7B93-99E9-4DFF-CAC6-5CAD04C6B20C}"/>
              </a:ext>
            </a:extLst>
          </p:cNvPr>
          <p:cNvSpPr txBox="1"/>
          <p:nvPr/>
        </p:nvSpPr>
        <p:spPr>
          <a:xfrm>
            <a:off x="6327302" y="5257785"/>
            <a:ext cx="797383" cy="769441"/>
          </a:xfrm>
          <a:prstGeom prst="rect">
            <a:avLst/>
          </a:prstGeom>
          <a:solidFill>
            <a:schemeClr val="accent2"/>
          </a:solidFill>
        </p:spPr>
        <p:txBody>
          <a:bodyPr wrap="square" rtlCol="0">
            <a:spAutoFit/>
          </a:bodyPr>
          <a:lstStyle/>
          <a:p>
            <a:pPr algn="ctr"/>
            <a:r>
              <a:rPr lang="en-US" sz="1100" dirty="0"/>
              <a:t>Size and Function of Narthex</a:t>
            </a:r>
            <a:endParaRPr lang="el-GR" sz="1100" dirty="0"/>
          </a:p>
        </p:txBody>
      </p:sp>
      <p:sp>
        <p:nvSpPr>
          <p:cNvPr id="12" name="TextBox 11">
            <a:extLst>
              <a:ext uri="{FF2B5EF4-FFF2-40B4-BE49-F238E27FC236}">
                <a16:creationId xmlns:a16="http://schemas.microsoft.com/office/drawing/2014/main" id="{9B718DDF-93B2-7D96-0E44-E47630FB27B8}"/>
              </a:ext>
            </a:extLst>
          </p:cNvPr>
          <p:cNvSpPr txBox="1"/>
          <p:nvPr/>
        </p:nvSpPr>
        <p:spPr>
          <a:xfrm>
            <a:off x="7269184" y="5249594"/>
            <a:ext cx="914517" cy="600164"/>
          </a:xfrm>
          <a:prstGeom prst="rect">
            <a:avLst/>
          </a:prstGeom>
          <a:solidFill>
            <a:schemeClr val="accent2"/>
          </a:solidFill>
        </p:spPr>
        <p:txBody>
          <a:bodyPr wrap="square" rtlCol="0">
            <a:spAutoFit/>
          </a:bodyPr>
          <a:lstStyle/>
          <a:p>
            <a:pPr algn="ctr"/>
            <a:r>
              <a:rPr lang="en-US" sz="1100" dirty="0"/>
              <a:t>Environment of Nave and Dome</a:t>
            </a:r>
            <a:endParaRPr lang="el-GR" sz="1100" dirty="0"/>
          </a:p>
        </p:txBody>
      </p:sp>
      <p:sp>
        <p:nvSpPr>
          <p:cNvPr id="13" name="TextBox 12">
            <a:extLst>
              <a:ext uri="{FF2B5EF4-FFF2-40B4-BE49-F238E27FC236}">
                <a16:creationId xmlns:a16="http://schemas.microsoft.com/office/drawing/2014/main" id="{B92C51E0-9CDB-CFD2-F691-FA4B153D8736}"/>
              </a:ext>
            </a:extLst>
          </p:cNvPr>
          <p:cNvSpPr txBox="1"/>
          <p:nvPr/>
        </p:nvSpPr>
        <p:spPr>
          <a:xfrm>
            <a:off x="8355565" y="5252761"/>
            <a:ext cx="797383" cy="600164"/>
          </a:xfrm>
          <a:prstGeom prst="rect">
            <a:avLst/>
          </a:prstGeom>
          <a:solidFill>
            <a:schemeClr val="accent2"/>
          </a:solidFill>
        </p:spPr>
        <p:txBody>
          <a:bodyPr wrap="square" rtlCol="0">
            <a:spAutoFit/>
          </a:bodyPr>
          <a:lstStyle/>
          <a:p>
            <a:pPr algn="ctr"/>
            <a:r>
              <a:rPr lang="en-US" sz="1100" dirty="0"/>
              <a:t>Sanctuary and Icon Screen</a:t>
            </a:r>
            <a:endParaRPr lang="el-GR" sz="1100" dirty="0"/>
          </a:p>
        </p:txBody>
      </p:sp>
      <p:sp>
        <p:nvSpPr>
          <p:cNvPr id="15" name="TextBox 14">
            <a:extLst>
              <a:ext uri="{FF2B5EF4-FFF2-40B4-BE49-F238E27FC236}">
                <a16:creationId xmlns:a16="http://schemas.microsoft.com/office/drawing/2014/main" id="{E231440F-4644-C4C7-4650-ACDEDBB62557}"/>
              </a:ext>
            </a:extLst>
          </p:cNvPr>
          <p:cNvSpPr txBox="1"/>
          <p:nvPr/>
        </p:nvSpPr>
        <p:spPr>
          <a:xfrm>
            <a:off x="9324812" y="5249594"/>
            <a:ext cx="893076" cy="600164"/>
          </a:xfrm>
          <a:prstGeom prst="rect">
            <a:avLst/>
          </a:prstGeom>
          <a:solidFill>
            <a:schemeClr val="accent2"/>
          </a:solidFill>
        </p:spPr>
        <p:txBody>
          <a:bodyPr wrap="square" rtlCol="0">
            <a:spAutoFit/>
          </a:bodyPr>
          <a:lstStyle/>
          <a:p>
            <a:pPr algn="ctr"/>
            <a:r>
              <a:rPr lang="en-US" sz="1100" dirty="0"/>
              <a:t>Other Liturgical Furnishings</a:t>
            </a:r>
            <a:endParaRPr lang="el-GR" sz="1100" dirty="0"/>
          </a:p>
        </p:txBody>
      </p:sp>
    </p:spTree>
    <p:extLst>
      <p:ext uri="{BB962C8B-B14F-4D97-AF65-F5344CB8AC3E}">
        <p14:creationId xmlns:p14="http://schemas.microsoft.com/office/powerpoint/2010/main" val="287037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12067A-EDFF-A883-BEC5-BE2C1EACB3C7}"/>
              </a:ext>
            </a:extLst>
          </p:cNvPr>
          <p:cNvSpPr txBox="1"/>
          <p:nvPr/>
        </p:nvSpPr>
        <p:spPr>
          <a:xfrm>
            <a:off x="804672" y="2404872"/>
            <a:ext cx="3044950" cy="1627792"/>
          </a:xfrm>
          <a:prstGeom prst="rect">
            <a:avLst/>
          </a:prstGeom>
        </p:spPr>
        <p:txBody>
          <a:bodyPr vert="horz" lIns="274320" tIns="182880" rIns="274320" bIns="182880" rtlCol="0" anchor="ctr" anchorCtr="1">
            <a:normAutofit fontScale="70000" lnSpcReduction="20000"/>
          </a:bodyPr>
          <a:lstStyle/>
          <a:p>
            <a:pPr algn="ctr" defTabSz="914400">
              <a:lnSpc>
                <a:spcPct val="90000"/>
              </a:lnSpc>
              <a:spcBef>
                <a:spcPct val="0"/>
              </a:spcBef>
              <a:spcAft>
                <a:spcPts val="600"/>
              </a:spcAft>
            </a:pPr>
            <a:r>
              <a:rPr lang="en-US" sz="2000" b="1" cap="all" spc="200" dirty="0">
                <a:solidFill>
                  <a:srgbClr val="262626"/>
                </a:solidFill>
                <a:latin typeface="+mj-lt"/>
                <a:ea typeface="+mj-ea"/>
                <a:cs typeface="+mj-cs"/>
              </a:rPr>
              <a:t>St. Andrew Greek Orthodox Church</a:t>
            </a:r>
          </a:p>
          <a:p>
            <a:pPr algn="ctr" defTabSz="914400">
              <a:lnSpc>
                <a:spcPct val="90000"/>
              </a:lnSpc>
              <a:spcBef>
                <a:spcPct val="0"/>
              </a:spcBef>
              <a:spcAft>
                <a:spcPts val="600"/>
              </a:spcAft>
            </a:pPr>
            <a:r>
              <a:rPr lang="en-US" sz="2000" b="1" cap="all" spc="200" dirty="0">
                <a:solidFill>
                  <a:srgbClr val="262626"/>
                </a:solidFill>
                <a:latin typeface="+mj-lt"/>
                <a:ea typeface="+mj-ea"/>
                <a:cs typeface="+mj-cs"/>
              </a:rPr>
              <a:t>Randolph, New Jersey</a:t>
            </a:r>
          </a:p>
          <a:p>
            <a:pPr algn="ctr" defTabSz="914400">
              <a:lnSpc>
                <a:spcPct val="90000"/>
              </a:lnSpc>
              <a:spcBef>
                <a:spcPct val="0"/>
              </a:spcBef>
              <a:spcAft>
                <a:spcPts val="600"/>
              </a:spcAft>
            </a:pPr>
            <a:endParaRPr lang="en-US" sz="2000" b="1" cap="all" spc="200" dirty="0">
              <a:solidFill>
                <a:srgbClr val="262626"/>
              </a:solidFill>
              <a:latin typeface="+mj-lt"/>
              <a:ea typeface="+mj-ea"/>
              <a:cs typeface="+mj-cs"/>
            </a:endParaRPr>
          </a:p>
          <a:p>
            <a:pPr algn="ctr" defTabSz="914400">
              <a:lnSpc>
                <a:spcPct val="90000"/>
              </a:lnSpc>
              <a:spcBef>
                <a:spcPct val="0"/>
              </a:spcBef>
              <a:spcAft>
                <a:spcPts val="600"/>
              </a:spcAft>
            </a:pPr>
            <a:r>
              <a:rPr lang="en-US" sz="2000" b="1" cap="all" spc="200" dirty="0">
                <a:solidFill>
                  <a:srgbClr val="262626"/>
                </a:solidFill>
                <a:latin typeface="+mj-lt"/>
                <a:ea typeface="+mj-ea"/>
                <a:cs typeface="+mj-cs"/>
              </a:rPr>
              <a:t>June 2026</a:t>
            </a:r>
          </a:p>
        </p:txBody>
      </p:sp>
      <p:pic>
        <p:nvPicPr>
          <p:cNvPr id="4" name="Picture 3">
            <a:extLst>
              <a:ext uri="{FF2B5EF4-FFF2-40B4-BE49-F238E27FC236}">
                <a16:creationId xmlns:a16="http://schemas.microsoft.com/office/drawing/2014/main" id="{DA8E35E5-16AF-6658-F1B9-4F067504B9F0}"/>
              </a:ext>
            </a:extLst>
          </p:cNvPr>
          <p:cNvPicPr>
            <a:picLocks noChangeAspect="1"/>
          </p:cNvPicPr>
          <p:nvPr/>
        </p:nvPicPr>
        <p:blipFill>
          <a:blip r:embed="rId2"/>
          <a:stretch>
            <a:fillRect/>
          </a:stretch>
        </p:blipFill>
        <p:spPr>
          <a:xfrm>
            <a:off x="4814777" y="1424763"/>
            <a:ext cx="7259379" cy="4839586"/>
          </a:xfrm>
          <a:prstGeom prst="rect">
            <a:avLst/>
          </a:prstGeom>
        </p:spPr>
      </p:pic>
      <p:sp>
        <p:nvSpPr>
          <p:cNvPr id="7" name="Footer Placeholder 3">
            <a:extLst>
              <a:ext uri="{FF2B5EF4-FFF2-40B4-BE49-F238E27FC236}">
                <a16:creationId xmlns:a16="http://schemas.microsoft.com/office/drawing/2014/main" id="{D4B70A3B-E1CA-6002-8C69-871636D20181}"/>
              </a:ext>
            </a:extLst>
          </p:cNvPr>
          <p:cNvSpPr>
            <a:spLocks noGrp="1"/>
          </p:cNvSpPr>
          <p:nvPr>
            <p:ph type="ftr" sz="quarter" idx="11"/>
          </p:nvPr>
        </p:nvSpPr>
        <p:spPr>
          <a:xfrm>
            <a:off x="194812" y="6368371"/>
            <a:ext cx="4355924" cy="320040"/>
          </a:xfrm>
        </p:spPr>
        <p:txBody>
          <a:bodyPr/>
          <a:lstStyle/>
          <a:p>
            <a:r>
              <a:rPr lang="en-US" b="1" dirty="0"/>
              <a:t>St. Andrew 2026 Voice Survey Results</a:t>
            </a:r>
            <a:endParaRPr lang="el-GR" b="1" dirty="0"/>
          </a:p>
        </p:txBody>
      </p:sp>
      <p:pic>
        <p:nvPicPr>
          <p:cNvPr id="2" name="drawing">
            <a:extLst>
              <a:ext uri="{FF2B5EF4-FFF2-40B4-BE49-F238E27FC236}">
                <a16:creationId xmlns:a16="http://schemas.microsoft.com/office/drawing/2014/main" id="{220CF124-7722-A0A5-BE2C-F039AE16D95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33094" y="101010"/>
            <a:ext cx="1222744" cy="1222744"/>
          </a:xfrm>
          <a:prstGeom prst="rect">
            <a:avLst/>
          </a:prstGeom>
        </p:spPr>
      </p:pic>
    </p:spTree>
    <p:extLst>
      <p:ext uri="{BB962C8B-B14F-4D97-AF65-F5344CB8AC3E}">
        <p14:creationId xmlns:p14="http://schemas.microsoft.com/office/powerpoint/2010/main" val="51161134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4CCB3ADE-BAD7-D9B1-D212-6DAE29508111}"/>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82B4081-AFAB-3615-0B8E-0495B7143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1" name="Rectangle 20">
            <a:extLst>
              <a:ext uri="{FF2B5EF4-FFF2-40B4-BE49-F238E27FC236}">
                <a16:creationId xmlns:a16="http://schemas.microsoft.com/office/drawing/2014/main" id="{B3CC67AE-54FD-A96C-6BED-90DDE5045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extBox 1">
            <a:extLst>
              <a:ext uri="{FF2B5EF4-FFF2-40B4-BE49-F238E27FC236}">
                <a16:creationId xmlns:a16="http://schemas.microsoft.com/office/drawing/2014/main" id="{FB696E4B-4554-9509-94D4-B7FC0203C31C}"/>
              </a:ext>
            </a:extLst>
          </p:cNvPr>
          <p:cNvSpPr txBox="1"/>
          <p:nvPr/>
        </p:nvSpPr>
        <p:spPr>
          <a:xfrm>
            <a:off x="643467" y="643467"/>
            <a:ext cx="3363974" cy="1728044"/>
          </a:xfrm>
          <a:prstGeom prst="rect">
            <a:avLst/>
          </a:prstGeom>
          <a:noFill/>
          <a:ln>
            <a:solidFill>
              <a:schemeClr val="bg1"/>
            </a:solidFill>
          </a:ln>
        </p:spPr>
        <p:txBody>
          <a:bodyPr vert="horz" wrap="square" lIns="182880" tIns="182880" rIns="182880" bIns="18288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all" spc="200" normalizeH="0" baseline="0" noProof="0">
                <a:ln>
                  <a:noFill/>
                </a:ln>
                <a:solidFill>
                  <a:srgbClr val="FFFFFF"/>
                </a:solidFill>
                <a:effectLst/>
                <a:uLnTx/>
                <a:uFillTx/>
                <a:latin typeface="Gill Sans MT" panose="020B0502020104020203"/>
                <a:ea typeface="+mn-ea"/>
                <a:cs typeface="+mn-cs"/>
              </a:rPr>
              <a:t>St. Andrew Beautification survey results</a:t>
            </a:r>
          </a:p>
        </p:txBody>
      </p:sp>
      <p:sp>
        <p:nvSpPr>
          <p:cNvPr id="3" name="TextBox 2">
            <a:extLst>
              <a:ext uri="{FF2B5EF4-FFF2-40B4-BE49-F238E27FC236}">
                <a16:creationId xmlns:a16="http://schemas.microsoft.com/office/drawing/2014/main" id="{FC06130A-F88E-BD57-9016-45CA3680F06A}"/>
              </a:ext>
            </a:extLst>
          </p:cNvPr>
          <p:cNvSpPr txBox="1"/>
          <p:nvPr/>
        </p:nvSpPr>
        <p:spPr>
          <a:xfrm>
            <a:off x="643468" y="2638044"/>
            <a:ext cx="3363974" cy="3415622"/>
          </a:xfrm>
          <a:prstGeom prst="rect">
            <a:avLst/>
          </a:prstGeom>
        </p:spPr>
        <p:txBody>
          <a:bodyPr vert="horz" lIns="91440" tIns="45720" rIns="91440" bIns="45720" rtlCol="0">
            <a:normAutofit/>
          </a:bodyPr>
          <a:lstStyle/>
          <a:p>
            <a:r>
              <a:rPr lang="en-US" b="1" dirty="0">
                <a:solidFill>
                  <a:schemeClr val="bg1"/>
                </a:solidFill>
              </a:rPr>
              <a:t>Key Parish Insights</a:t>
            </a:r>
          </a:p>
        </p:txBody>
      </p:sp>
      <p:sp>
        <p:nvSpPr>
          <p:cNvPr id="4" name="TextBox 3">
            <a:extLst>
              <a:ext uri="{FF2B5EF4-FFF2-40B4-BE49-F238E27FC236}">
                <a16:creationId xmlns:a16="http://schemas.microsoft.com/office/drawing/2014/main" id="{71C9D87E-8A82-EE92-7F04-ACBE13225EF9}"/>
              </a:ext>
            </a:extLst>
          </p:cNvPr>
          <p:cNvSpPr txBox="1"/>
          <p:nvPr/>
        </p:nvSpPr>
        <p:spPr>
          <a:xfrm>
            <a:off x="4730573" y="1507489"/>
            <a:ext cx="7385148" cy="3416320"/>
          </a:xfrm>
          <a:prstGeom prst="rect">
            <a:avLst/>
          </a:prstGeom>
          <a:noFill/>
        </p:spPr>
        <p:txBody>
          <a:bodyPr wrap="square" rtlCol="0">
            <a:spAutoFit/>
          </a:bodyPr>
          <a:lstStyle/>
          <a:p>
            <a:pPr marL="285750" lvl="0" indent="-285750">
              <a:buFont typeface="Arial" panose="020B0604020202020204" pitchFamily="34" charset="0"/>
              <a:buChar char="•"/>
            </a:pPr>
            <a:r>
              <a:rPr lang="en-US" dirty="0"/>
              <a:t>The survey results indicate stronger support for practical beautification and hospitality improvements rather than disruptive large-scale redevelopment.</a:t>
            </a:r>
          </a:p>
          <a:p>
            <a:pPr marL="285750" lvl="0" indent="-285750">
              <a:buFont typeface="Arial" panose="020B0604020202020204" pitchFamily="34" charset="0"/>
              <a:buChar char="•"/>
            </a:pPr>
            <a:r>
              <a:rPr lang="en-US" dirty="0"/>
              <a:t>Parishioners appear to place high value on preserving the spiritual atmosphere and Orthodox identity of the church.</a:t>
            </a:r>
          </a:p>
          <a:p>
            <a:pPr marL="285750" lvl="0" indent="-285750">
              <a:buFont typeface="Arial" panose="020B0604020202020204" pitchFamily="34" charset="0"/>
              <a:buChar char="•"/>
            </a:pPr>
            <a:r>
              <a:rPr lang="en-US" dirty="0"/>
              <a:t>Exterior appearance, entrances, accessibility, and first impressions appear to be key opportunities for improvement.</a:t>
            </a:r>
          </a:p>
          <a:p>
            <a:pPr marL="285750" lvl="0" indent="-285750">
              <a:buFont typeface="Arial" panose="020B0604020202020204" pitchFamily="34" charset="0"/>
              <a:buChar char="•"/>
            </a:pPr>
            <a:r>
              <a:rPr lang="en-US" dirty="0"/>
              <a:t>The data suggests the parish may be more comfortable supporting phased and visible improvements before considering major capital campaigns.</a:t>
            </a:r>
          </a:p>
          <a:p>
            <a:pPr marL="285750" lvl="0" indent="-285750">
              <a:buFont typeface="Arial" panose="020B0604020202020204" pitchFamily="34" charset="0"/>
              <a:buChar char="•"/>
            </a:pPr>
            <a:r>
              <a:rPr lang="en-US" dirty="0"/>
              <a:t>Visible smaller projects can help build confidence, trust, and momentum for future investments.</a:t>
            </a:r>
          </a:p>
          <a:p>
            <a:endParaRPr lang="el-GR" dirty="0"/>
          </a:p>
        </p:txBody>
      </p:sp>
      <p:sp>
        <p:nvSpPr>
          <p:cNvPr id="5" name="Footer Placeholder 4">
            <a:extLst>
              <a:ext uri="{FF2B5EF4-FFF2-40B4-BE49-F238E27FC236}">
                <a16:creationId xmlns:a16="http://schemas.microsoft.com/office/drawing/2014/main" id="{F1D8DD24-8E78-ECB8-7DAD-23985537C9CC}"/>
              </a:ext>
            </a:extLst>
          </p:cNvPr>
          <p:cNvSpPr>
            <a:spLocks noGrp="1"/>
          </p:cNvSpPr>
          <p:nvPr>
            <p:ph type="ftr" sz="quarter" idx="11"/>
          </p:nvPr>
        </p:nvSpPr>
        <p:spPr>
          <a:xfrm>
            <a:off x="194811" y="6320199"/>
            <a:ext cx="4302762" cy="320040"/>
          </a:xfrm>
        </p:spPr>
        <p:txBody>
          <a:bodyPr/>
          <a:lstStyle/>
          <a:p>
            <a:r>
              <a:rPr lang="en-US" b="1" dirty="0">
                <a:solidFill>
                  <a:schemeClr val="bg1">
                    <a:alpha val="70000"/>
                  </a:schemeClr>
                </a:solidFill>
              </a:rPr>
              <a:t>St. Andrew 2026 Voice Survey Results</a:t>
            </a:r>
            <a:endParaRPr lang="el-GR" b="1" dirty="0">
              <a:solidFill>
                <a:schemeClr val="bg1">
                  <a:alpha val="70000"/>
                </a:schemeClr>
              </a:solidFill>
            </a:endParaRPr>
          </a:p>
        </p:txBody>
      </p:sp>
      <p:sp>
        <p:nvSpPr>
          <p:cNvPr id="7" name="Slide Number Placeholder 6">
            <a:extLst>
              <a:ext uri="{FF2B5EF4-FFF2-40B4-BE49-F238E27FC236}">
                <a16:creationId xmlns:a16="http://schemas.microsoft.com/office/drawing/2014/main" id="{D51E2D63-0976-C8E8-5169-4904B0C6E121}"/>
              </a:ext>
            </a:extLst>
          </p:cNvPr>
          <p:cNvSpPr>
            <a:spLocks noGrp="1"/>
          </p:cNvSpPr>
          <p:nvPr>
            <p:ph type="sldNum" sz="quarter" idx="12"/>
          </p:nvPr>
        </p:nvSpPr>
        <p:spPr/>
        <p:txBody>
          <a:bodyPr/>
          <a:lstStyle/>
          <a:p>
            <a:fld id="{E435D38A-96D8-AF47-90EF-9D71CEE10927}" type="slidenum">
              <a:rPr lang="el-GR" smtClean="0"/>
              <a:t>20</a:t>
            </a:fld>
            <a:endParaRPr lang="el-GR"/>
          </a:p>
        </p:txBody>
      </p:sp>
      <p:pic>
        <p:nvPicPr>
          <p:cNvPr id="8" name="drawing">
            <a:extLst>
              <a:ext uri="{FF2B5EF4-FFF2-40B4-BE49-F238E27FC236}">
                <a16:creationId xmlns:a16="http://schemas.microsoft.com/office/drawing/2014/main" id="{9FD71488-9678-A28D-B696-FD9D8E02AF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81311" y="142373"/>
            <a:ext cx="1222744" cy="1222744"/>
          </a:xfrm>
          <a:prstGeom prst="rect">
            <a:avLst/>
          </a:prstGeom>
        </p:spPr>
      </p:pic>
    </p:spTree>
    <p:extLst>
      <p:ext uri="{BB962C8B-B14F-4D97-AF65-F5344CB8AC3E}">
        <p14:creationId xmlns:p14="http://schemas.microsoft.com/office/powerpoint/2010/main" val="3480497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91462F04-076A-B62B-C0C7-25E7A6E6D6A6}"/>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C1AB8AE-D6F4-34DE-8C6A-0B54D0EC3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1" name="Rectangle 20">
            <a:extLst>
              <a:ext uri="{FF2B5EF4-FFF2-40B4-BE49-F238E27FC236}">
                <a16:creationId xmlns:a16="http://schemas.microsoft.com/office/drawing/2014/main" id="{8A7DBEEF-352F-C1C7-D9B3-DAB871FD4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extBox 1">
            <a:extLst>
              <a:ext uri="{FF2B5EF4-FFF2-40B4-BE49-F238E27FC236}">
                <a16:creationId xmlns:a16="http://schemas.microsoft.com/office/drawing/2014/main" id="{D27F1DF5-AA29-C151-51EE-7C599FFD1B87}"/>
              </a:ext>
            </a:extLst>
          </p:cNvPr>
          <p:cNvSpPr txBox="1"/>
          <p:nvPr/>
        </p:nvSpPr>
        <p:spPr>
          <a:xfrm>
            <a:off x="643467" y="643467"/>
            <a:ext cx="3363974" cy="1728044"/>
          </a:xfrm>
          <a:prstGeom prst="rect">
            <a:avLst/>
          </a:prstGeom>
          <a:noFill/>
          <a:ln>
            <a:solidFill>
              <a:schemeClr val="bg1"/>
            </a:solidFill>
          </a:ln>
        </p:spPr>
        <p:txBody>
          <a:bodyPr vert="horz" wrap="square" lIns="182880" tIns="182880" rIns="182880" bIns="18288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all" spc="200" normalizeH="0" baseline="0" noProof="0">
                <a:ln>
                  <a:noFill/>
                </a:ln>
                <a:solidFill>
                  <a:srgbClr val="FFFFFF"/>
                </a:solidFill>
                <a:effectLst/>
                <a:uLnTx/>
                <a:uFillTx/>
                <a:latin typeface="Gill Sans MT" panose="020B0502020104020203"/>
                <a:ea typeface="+mn-ea"/>
                <a:cs typeface="+mn-cs"/>
              </a:rPr>
              <a:t>St. Andrew Beautification survey results</a:t>
            </a:r>
          </a:p>
        </p:txBody>
      </p:sp>
      <p:sp>
        <p:nvSpPr>
          <p:cNvPr id="3" name="TextBox 2">
            <a:extLst>
              <a:ext uri="{FF2B5EF4-FFF2-40B4-BE49-F238E27FC236}">
                <a16:creationId xmlns:a16="http://schemas.microsoft.com/office/drawing/2014/main" id="{299D3F8C-6F0D-57D8-2961-CC8312171BC7}"/>
              </a:ext>
            </a:extLst>
          </p:cNvPr>
          <p:cNvSpPr txBox="1"/>
          <p:nvPr/>
        </p:nvSpPr>
        <p:spPr>
          <a:xfrm>
            <a:off x="643468" y="2638044"/>
            <a:ext cx="3363974" cy="3415622"/>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Gill Sans MT" panose="020B0502020104020203"/>
                <a:ea typeface="+mn-ea"/>
                <a:cs typeface="+mn-cs"/>
              </a:rPr>
              <a:t>Key Parish Insights – Double Click</a:t>
            </a:r>
          </a:p>
        </p:txBody>
      </p:sp>
      <p:sp>
        <p:nvSpPr>
          <p:cNvPr id="4" name="TextBox 3">
            <a:extLst>
              <a:ext uri="{FF2B5EF4-FFF2-40B4-BE49-F238E27FC236}">
                <a16:creationId xmlns:a16="http://schemas.microsoft.com/office/drawing/2014/main" id="{D6634595-F04C-9AB7-E1DB-9F891635A402}"/>
              </a:ext>
            </a:extLst>
          </p:cNvPr>
          <p:cNvSpPr txBox="1"/>
          <p:nvPr/>
        </p:nvSpPr>
        <p:spPr>
          <a:xfrm>
            <a:off x="4730573" y="1507489"/>
            <a:ext cx="7385148" cy="3139321"/>
          </a:xfrm>
          <a:prstGeom prst="rect">
            <a:avLst/>
          </a:prstGeom>
          <a:noFill/>
        </p:spPr>
        <p:txBody>
          <a:bodyPr wrap="square" rtlCol="0">
            <a:spAutoFit/>
          </a:bodyPr>
          <a:lstStyle/>
          <a:p>
            <a:r>
              <a:rPr lang="en-US" b="1" dirty="0"/>
              <a:t>Lowest Rated Areas</a:t>
            </a:r>
          </a:p>
          <a:p>
            <a:pPr marL="285750" lvl="0" indent="-285750">
              <a:buFont typeface="Arial" panose="020B0604020202020204" pitchFamily="34" charset="0"/>
              <a:buChar char="•"/>
            </a:pPr>
            <a:r>
              <a:rPr lang="en-US" dirty="0"/>
              <a:t>Orthodox Identity of Exterior</a:t>
            </a:r>
            <a:r>
              <a:rPr lang="el-GR" dirty="0"/>
              <a:t>/Η εξωτερική εμφάνιση της Εκκλησίας</a:t>
            </a:r>
            <a:endParaRPr lang="en-US" dirty="0"/>
          </a:p>
          <a:p>
            <a:pPr marL="285750" lvl="0" indent="-285750">
              <a:buFont typeface="Arial" panose="020B0604020202020204" pitchFamily="34" charset="0"/>
              <a:buChar char="•"/>
            </a:pPr>
            <a:r>
              <a:rPr lang="en-US" dirty="0"/>
              <a:t>Function of Drop Off to Church/</a:t>
            </a:r>
            <a:r>
              <a:rPr lang="en-US" dirty="0" err="1"/>
              <a:t>Η</a:t>
            </a:r>
            <a:r>
              <a:rPr lang="en-US" dirty="0"/>
              <a:t> π</a:t>
            </a:r>
            <a:r>
              <a:rPr lang="en-US" dirty="0" err="1"/>
              <a:t>ρόσ</a:t>
            </a:r>
            <a:r>
              <a:rPr lang="en-US" dirty="0"/>
              <a:t>βα</a:t>
            </a:r>
            <a:r>
              <a:rPr lang="en-US" dirty="0" err="1"/>
              <a:t>ση</a:t>
            </a:r>
            <a:r>
              <a:rPr lang="en-US" dirty="0"/>
              <a:t> </a:t>
            </a:r>
            <a:r>
              <a:rPr lang="en-US" dirty="0" err="1"/>
              <a:t>γι</a:t>
            </a:r>
            <a:r>
              <a:rPr lang="en-US" dirty="0"/>
              <a:t>α </a:t>
            </a:r>
            <a:r>
              <a:rPr lang="en-US" dirty="0" err="1"/>
              <a:t>τ</a:t>
            </a:r>
            <a:r>
              <a:rPr lang="en-US" dirty="0"/>
              <a:t>α α</a:t>
            </a:r>
            <a:r>
              <a:rPr lang="en-US" dirty="0" err="1"/>
              <a:t>υτοκίνητ</a:t>
            </a:r>
            <a:r>
              <a:rPr lang="en-US" dirty="0"/>
              <a:t>α (Drop off)</a:t>
            </a:r>
          </a:p>
          <a:p>
            <a:pPr marL="285750" lvl="0" indent="-285750">
              <a:buFont typeface="Arial" panose="020B0604020202020204" pitchFamily="34" charset="0"/>
              <a:buChar char="•"/>
            </a:pPr>
            <a:r>
              <a:rPr lang="en-US" dirty="0"/>
              <a:t>Exo</a:t>
            </a:r>
            <a:r>
              <a:rPr lang="el-GR" dirty="0"/>
              <a:t>-</a:t>
            </a:r>
            <a:r>
              <a:rPr lang="en-US" dirty="0"/>
              <a:t>Narthex</a:t>
            </a:r>
            <a:r>
              <a:rPr lang="el-GR" dirty="0"/>
              <a:t> / </a:t>
            </a:r>
            <a:r>
              <a:rPr lang="en-US" dirty="0"/>
              <a:t>Front Door</a:t>
            </a:r>
            <a:r>
              <a:rPr lang="el-GR" dirty="0"/>
              <a:t>/Η κεντρική είσοδος</a:t>
            </a:r>
            <a:endParaRPr lang="en-US" dirty="0"/>
          </a:p>
          <a:p>
            <a:pPr lvl="0"/>
            <a:endParaRPr lang="en-US" dirty="0"/>
          </a:p>
          <a:p>
            <a:r>
              <a:rPr lang="en-US" b="1" dirty="0"/>
              <a:t>Highest Rated Areas</a:t>
            </a:r>
          </a:p>
          <a:p>
            <a:pPr marL="285750" lvl="0" indent="-285750">
              <a:buFont typeface="Arial" panose="020B0604020202020204" pitchFamily="34" charset="0"/>
              <a:buChar char="•"/>
            </a:pPr>
            <a:r>
              <a:rPr lang="en-US" dirty="0"/>
              <a:t>Other Liturgical Furnishings</a:t>
            </a:r>
            <a:r>
              <a:rPr lang="el-GR" dirty="0"/>
              <a:t>/Τα υπόλοιπα έπιπλα της Εκκλησίας</a:t>
            </a:r>
            <a:endParaRPr lang="en-US" dirty="0"/>
          </a:p>
          <a:p>
            <a:pPr marL="285750" lvl="0" indent="-285750">
              <a:buFont typeface="Arial" panose="020B0604020202020204" pitchFamily="34" charset="0"/>
              <a:buChar char="•"/>
            </a:pPr>
            <a:r>
              <a:rPr lang="en-US" dirty="0"/>
              <a:t>Sanctuary and Icon Screen</a:t>
            </a:r>
            <a:r>
              <a:rPr lang="el-GR" dirty="0"/>
              <a:t>/Το Ιερό και το Εικονοστάσιο (Τέμπλο)</a:t>
            </a:r>
            <a:endParaRPr lang="en-US" dirty="0"/>
          </a:p>
          <a:p>
            <a:pPr marL="285750" lvl="0" indent="-285750">
              <a:buFont typeface="Arial" panose="020B0604020202020204" pitchFamily="34" charset="0"/>
              <a:buChar char="•"/>
            </a:pPr>
            <a:r>
              <a:rPr lang="en-US" dirty="0"/>
              <a:t>Environment of Nave and Dome/</a:t>
            </a:r>
            <a:r>
              <a:rPr lang="en-US" dirty="0" err="1"/>
              <a:t>Ο</a:t>
            </a:r>
            <a:r>
              <a:rPr lang="en-US" dirty="0"/>
              <a:t> </a:t>
            </a:r>
            <a:r>
              <a:rPr lang="en-US" dirty="0" err="1"/>
              <a:t>Κυρίως</a:t>
            </a:r>
            <a:r>
              <a:rPr lang="en-US" dirty="0"/>
              <a:t> </a:t>
            </a:r>
            <a:r>
              <a:rPr lang="en-US" dirty="0" err="1"/>
              <a:t>Ν</a:t>
            </a:r>
            <a:r>
              <a:rPr lang="en-US" dirty="0"/>
              <a:t>α</a:t>
            </a:r>
            <a:r>
              <a:rPr lang="en-US" dirty="0" err="1"/>
              <a:t>ός</a:t>
            </a:r>
            <a:r>
              <a:rPr lang="en-US" dirty="0"/>
              <a:t> </a:t>
            </a:r>
            <a:r>
              <a:rPr lang="en-US" dirty="0" err="1"/>
              <a:t>κ</a:t>
            </a:r>
            <a:r>
              <a:rPr lang="en-US" dirty="0"/>
              <a:t>α</a:t>
            </a:r>
            <a:r>
              <a:rPr lang="en-US" dirty="0" err="1"/>
              <a:t>ι</a:t>
            </a:r>
            <a:r>
              <a:rPr lang="en-US" dirty="0"/>
              <a:t> </a:t>
            </a:r>
            <a:r>
              <a:rPr lang="en-US" dirty="0" err="1"/>
              <a:t>ο</a:t>
            </a:r>
            <a:r>
              <a:rPr lang="en-US" dirty="0"/>
              <a:t> </a:t>
            </a:r>
            <a:r>
              <a:rPr lang="en-US" dirty="0" err="1"/>
              <a:t>Τρούλος</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 name="Footer Placeholder 4">
            <a:extLst>
              <a:ext uri="{FF2B5EF4-FFF2-40B4-BE49-F238E27FC236}">
                <a16:creationId xmlns:a16="http://schemas.microsoft.com/office/drawing/2014/main" id="{AB6AE024-30DD-02B4-27F9-ABB4DE7759A8}"/>
              </a:ext>
            </a:extLst>
          </p:cNvPr>
          <p:cNvSpPr>
            <a:spLocks noGrp="1"/>
          </p:cNvSpPr>
          <p:nvPr>
            <p:ph type="ftr" sz="quarter" idx="11"/>
          </p:nvPr>
        </p:nvSpPr>
        <p:spPr>
          <a:xfrm>
            <a:off x="194811" y="6400800"/>
            <a:ext cx="4260232" cy="320040"/>
          </a:xfrm>
        </p:spPr>
        <p:txBody>
          <a:bodyPr/>
          <a:lstStyle/>
          <a:p>
            <a:r>
              <a:rPr lang="en-US" b="1" dirty="0">
                <a:solidFill>
                  <a:schemeClr val="bg1">
                    <a:alpha val="70000"/>
                  </a:schemeClr>
                </a:solidFill>
              </a:rPr>
              <a:t>St. Andrew 2026 Voice Survey Results</a:t>
            </a:r>
            <a:endParaRPr lang="el-GR" b="1" dirty="0">
              <a:solidFill>
                <a:schemeClr val="bg1">
                  <a:alpha val="70000"/>
                </a:schemeClr>
              </a:solidFill>
            </a:endParaRPr>
          </a:p>
        </p:txBody>
      </p:sp>
      <p:sp>
        <p:nvSpPr>
          <p:cNvPr id="6" name="Slide Number Placeholder 5">
            <a:extLst>
              <a:ext uri="{FF2B5EF4-FFF2-40B4-BE49-F238E27FC236}">
                <a16:creationId xmlns:a16="http://schemas.microsoft.com/office/drawing/2014/main" id="{0A67D654-2D71-2014-3C4B-2D7D964F888D}"/>
              </a:ext>
            </a:extLst>
          </p:cNvPr>
          <p:cNvSpPr>
            <a:spLocks noGrp="1"/>
          </p:cNvSpPr>
          <p:nvPr>
            <p:ph type="sldNum" sz="quarter" idx="12"/>
          </p:nvPr>
        </p:nvSpPr>
        <p:spPr/>
        <p:txBody>
          <a:bodyPr/>
          <a:lstStyle/>
          <a:p>
            <a:fld id="{E435D38A-96D8-AF47-90EF-9D71CEE10927}" type="slidenum">
              <a:rPr lang="el-GR" smtClean="0"/>
              <a:t>21</a:t>
            </a:fld>
            <a:endParaRPr lang="el-GR"/>
          </a:p>
        </p:txBody>
      </p:sp>
      <p:pic>
        <p:nvPicPr>
          <p:cNvPr id="7" name="drawing">
            <a:extLst>
              <a:ext uri="{FF2B5EF4-FFF2-40B4-BE49-F238E27FC236}">
                <a16:creationId xmlns:a16="http://schemas.microsoft.com/office/drawing/2014/main" id="{18F75886-D194-C5C4-5AC2-0F6BFD3083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81311" y="237303"/>
            <a:ext cx="1222744" cy="1222744"/>
          </a:xfrm>
          <a:prstGeom prst="rect">
            <a:avLst/>
          </a:prstGeom>
        </p:spPr>
      </p:pic>
    </p:spTree>
    <p:extLst>
      <p:ext uri="{BB962C8B-B14F-4D97-AF65-F5344CB8AC3E}">
        <p14:creationId xmlns:p14="http://schemas.microsoft.com/office/powerpoint/2010/main" val="1519414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79405484-0484-846F-29A3-63319C92CABA}"/>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1D76F33-36BA-4995-F426-3E250B7D8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1" name="Rectangle 20">
            <a:extLst>
              <a:ext uri="{FF2B5EF4-FFF2-40B4-BE49-F238E27FC236}">
                <a16:creationId xmlns:a16="http://schemas.microsoft.com/office/drawing/2014/main" id="{18CD2E29-C615-95CE-F824-ECF73736A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extBox 1">
            <a:extLst>
              <a:ext uri="{FF2B5EF4-FFF2-40B4-BE49-F238E27FC236}">
                <a16:creationId xmlns:a16="http://schemas.microsoft.com/office/drawing/2014/main" id="{49165D2C-1549-10A9-1758-F000A02C11CA}"/>
              </a:ext>
            </a:extLst>
          </p:cNvPr>
          <p:cNvSpPr txBox="1"/>
          <p:nvPr/>
        </p:nvSpPr>
        <p:spPr>
          <a:xfrm>
            <a:off x="643467" y="643467"/>
            <a:ext cx="3363974" cy="1728044"/>
          </a:xfrm>
          <a:prstGeom prst="rect">
            <a:avLst/>
          </a:prstGeom>
          <a:noFill/>
          <a:ln>
            <a:solidFill>
              <a:schemeClr val="bg1"/>
            </a:solidFill>
          </a:ln>
        </p:spPr>
        <p:txBody>
          <a:bodyPr vert="horz" wrap="square" lIns="182880" tIns="182880" rIns="182880" bIns="18288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all" spc="200" normalizeH="0" baseline="0" noProof="0">
                <a:ln>
                  <a:noFill/>
                </a:ln>
                <a:solidFill>
                  <a:srgbClr val="FFFFFF"/>
                </a:solidFill>
                <a:effectLst/>
                <a:uLnTx/>
                <a:uFillTx/>
                <a:latin typeface="Gill Sans MT" panose="020B0502020104020203"/>
                <a:ea typeface="+mn-ea"/>
                <a:cs typeface="+mn-cs"/>
              </a:rPr>
              <a:t>St. Andrew Beautification survey results</a:t>
            </a:r>
          </a:p>
        </p:txBody>
      </p:sp>
      <p:sp>
        <p:nvSpPr>
          <p:cNvPr id="3" name="TextBox 2">
            <a:extLst>
              <a:ext uri="{FF2B5EF4-FFF2-40B4-BE49-F238E27FC236}">
                <a16:creationId xmlns:a16="http://schemas.microsoft.com/office/drawing/2014/main" id="{4175E11E-E0BD-3F04-5768-4F1D1D409EA0}"/>
              </a:ext>
            </a:extLst>
          </p:cNvPr>
          <p:cNvSpPr txBox="1"/>
          <p:nvPr/>
        </p:nvSpPr>
        <p:spPr>
          <a:xfrm>
            <a:off x="643468" y="2638044"/>
            <a:ext cx="3363974" cy="3415622"/>
          </a:xfrm>
          <a:prstGeom prst="rect">
            <a:avLst/>
          </a:prstGeom>
        </p:spPr>
        <p:txBody>
          <a:bodyPr vert="horz" lIns="91440" tIns="45720" rIns="91440" bIns="45720" rtlCol="0">
            <a:normAutofit/>
          </a:bodyPr>
          <a:lstStyle/>
          <a:p>
            <a:pPr algn="ctr"/>
            <a:r>
              <a:rPr lang="en-US" b="1" dirty="0">
                <a:solidFill>
                  <a:schemeClr val="bg1"/>
                </a:solidFill>
              </a:rPr>
              <a:t>Recommended Strategic Direction</a:t>
            </a:r>
          </a:p>
        </p:txBody>
      </p:sp>
      <p:sp>
        <p:nvSpPr>
          <p:cNvPr id="4" name="TextBox 3">
            <a:extLst>
              <a:ext uri="{FF2B5EF4-FFF2-40B4-BE49-F238E27FC236}">
                <a16:creationId xmlns:a16="http://schemas.microsoft.com/office/drawing/2014/main" id="{95B560C2-2659-C5DD-8194-47345739A55D}"/>
              </a:ext>
            </a:extLst>
          </p:cNvPr>
          <p:cNvSpPr txBox="1"/>
          <p:nvPr/>
        </p:nvSpPr>
        <p:spPr>
          <a:xfrm>
            <a:off x="4730573" y="1507489"/>
            <a:ext cx="7385148" cy="3416320"/>
          </a:xfrm>
          <a:prstGeom prst="rect">
            <a:avLst/>
          </a:prstGeom>
          <a:noFill/>
        </p:spPr>
        <p:txBody>
          <a:bodyPr wrap="square" rtlCol="0">
            <a:spAutoFit/>
          </a:bodyPr>
          <a:lstStyle/>
          <a:p>
            <a:r>
              <a:rPr lang="en-US" dirty="0"/>
              <a:t>The survey suggests that parishioners are likely willing to support improvements that are practical, visible, and tied to hospitality, accessibility, and parish pride. </a:t>
            </a:r>
          </a:p>
          <a:p>
            <a:endParaRPr lang="en-US" dirty="0"/>
          </a:p>
          <a:p>
            <a:r>
              <a:rPr lang="en-US" dirty="0"/>
              <a:t>The data does not strongly suggest immediate appetite for extremely large or risky capital projects. A phased beautification strategy may therefore be the most successful path forward.</a:t>
            </a:r>
          </a:p>
          <a:p>
            <a:endParaRPr lang="en-US" dirty="0"/>
          </a:p>
          <a:p>
            <a:r>
              <a:rPr lang="en-US" dirty="0"/>
              <a:t>Leadership may benefit from emphasizing stewardship, transparency, volunteer involvement, and preservation of Orthodox identity when discussing future improvements.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 name="Footer Placeholder 4">
            <a:extLst>
              <a:ext uri="{FF2B5EF4-FFF2-40B4-BE49-F238E27FC236}">
                <a16:creationId xmlns:a16="http://schemas.microsoft.com/office/drawing/2014/main" id="{5FE2FCC1-52AC-BE2D-97F2-3D9E76C3DD63}"/>
              </a:ext>
            </a:extLst>
          </p:cNvPr>
          <p:cNvSpPr>
            <a:spLocks noGrp="1"/>
          </p:cNvSpPr>
          <p:nvPr>
            <p:ph type="ftr" sz="quarter" idx="11"/>
          </p:nvPr>
        </p:nvSpPr>
        <p:spPr>
          <a:xfrm>
            <a:off x="194811" y="6441205"/>
            <a:ext cx="4345292" cy="320040"/>
          </a:xfrm>
        </p:spPr>
        <p:txBody>
          <a:bodyPr/>
          <a:lstStyle/>
          <a:p>
            <a:r>
              <a:rPr lang="en-US" b="1" dirty="0">
                <a:solidFill>
                  <a:schemeClr val="bg1">
                    <a:alpha val="70000"/>
                  </a:schemeClr>
                </a:solidFill>
              </a:rPr>
              <a:t>St. Andrew 2026 Voice Survey Results</a:t>
            </a:r>
            <a:endParaRPr lang="el-GR" b="1" dirty="0">
              <a:solidFill>
                <a:schemeClr val="bg1">
                  <a:alpha val="70000"/>
                </a:schemeClr>
              </a:solidFill>
            </a:endParaRPr>
          </a:p>
        </p:txBody>
      </p:sp>
      <p:sp>
        <p:nvSpPr>
          <p:cNvPr id="6" name="Slide Number Placeholder 5">
            <a:extLst>
              <a:ext uri="{FF2B5EF4-FFF2-40B4-BE49-F238E27FC236}">
                <a16:creationId xmlns:a16="http://schemas.microsoft.com/office/drawing/2014/main" id="{55F20A32-EC12-0A57-A1FD-1CE3D02A064A}"/>
              </a:ext>
            </a:extLst>
          </p:cNvPr>
          <p:cNvSpPr>
            <a:spLocks noGrp="1"/>
          </p:cNvSpPr>
          <p:nvPr>
            <p:ph type="sldNum" sz="quarter" idx="12"/>
          </p:nvPr>
        </p:nvSpPr>
        <p:spPr/>
        <p:txBody>
          <a:bodyPr/>
          <a:lstStyle/>
          <a:p>
            <a:fld id="{E435D38A-96D8-AF47-90EF-9D71CEE10927}" type="slidenum">
              <a:rPr lang="el-GR" smtClean="0"/>
              <a:t>22</a:t>
            </a:fld>
            <a:endParaRPr lang="el-GR"/>
          </a:p>
        </p:txBody>
      </p:sp>
      <p:pic>
        <p:nvPicPr>
          <p:cNvPr id="7" name="drawing">
            <a:extLst>
              <a:ext uri="{FF2B5EF4-FFF2-40B4-BE49-F238E27FC236}">
                <a16:creationId xmlns:a16="http://schemas.microsoft.com/office/drawing/2014/main" id="{0C0F40AC-82F9-9F5D-EED5-F398A2C6238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81311" y="142373"/>
            <a:ext cx="1222744" cy="1222744"/>
          </a:xfrm>
          <a:prstGeom prst="rect">
            <a:avLst/>
          </a:prstGeom>
        </p:spPr>
      </p:pic>
    </p:spTree>
    <p:extLst>
      <p:ext uri="{BB962C8B-B14F-4D97-AF65-F5344CB8AC3E}">
        <p14:creationId xmlns:p14="http://schemas.microsoft.com/office/powerpoint/2010/main" val="4213674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1A66A2-6E76-3895-F519-CAB781F9976F}"/>
              </a:ext>
            </a:extLst>
          </p:cNvPr>
          <p:cNvSpPr txBox="1"/>
          <p:nvPr/>
        </p:nvSpPr>
        <p:spPr>
          <a:xfrm>
            <a:off x="4044809" y="275412"/>
            <a:ext cx="3215624" cy="523220"/>
          </a:xfrm>
          <a:prstGeom prst="rect">
            <a:avLst/>
          </a:prstGeom>
          <a:solidFill>
            <a:schemeClr val="bg2">
              <a:lumMod val="75000"/>
            </a:schemeClr>
          </a:solidFill>
          <a:ln w="38100">
            <a:solidFill>
              <a:schemeClr val="tx1"/>
            </a:solidFill>
          </a:ln>
        </p:spPr>
        <p:txBody>
          <a:bodyPr wrap="none" rtlCol="0">
            <a:spAutoFit/>
          </a:bodyPr>
          <a:lstStyle/>
          <a:p>
            <a:r>
              <a:rPr lang="en-US" sz="2800" dirty="0"/>
              <a:t>General Survey Data</a:t>
            </a:r>
            <a:endParaRPr lang="el-GR" sz="2800" dirty="0"/>
          </a:p>
        </p:txBody>
      </p:sp>
      <p:sp>
        <p:nvSpPr>
          <p:cNvPr id="3" name="TextBox 2">
            <a:extLst>
              <a:ext uri="{FF2B5EF4-FFF2-40B4-BE49-F238E27FC236}">
                <a16:creationId xmlns:a16="http://schemas.microsoft.com/office/drawing/2014/main" id="{3864FCB1-C49D-1D4F-8C11-810637F1A4FF}"/>
              </a:ext>
            </a:extLst>
          </p:cNvPr>
          <p:cNvSpPr txBox="1"/>
          <p:nvPr/>
        </p:nvSpPr>
        <p:spPr>
          <a:xfrm>
            <a:off x="627321" y="1037495"/>
            <a:ext cx="11344939" cy="517064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Number of St. Andrew Stewardship Respondents: 82 </a:t>
            </a:r>
          </a:p>
          <a:p>
            <a:pPr marL="285750" indent="-285750">
              <a:buFont typeface="Arial" panose="020B0604020202020204" pitchFamily="34" charset="0"/>
              <a:buChar char="•"/>
            </a:pPr>
            <a:r>
              <a:rPr lang="en-US" dirty="0"/>
              <a:t>Number of St. Andrew Stewardship Families: 450</a:t>
            </a:r>
          </a:p>
          <a:p>
            <a:pPr marL="285750" indent="-285750">
              <a:buFont typeface="Arial" panose="020B0604020202020204" pitchFamily="34" charset="0"/>
              <a:buChar char="•"/>
            </a:pPr>
            <a:r>
              <a:rPr lang="en-US"/>
              <a:t>Response Rate: 18.22%</a:t>
            </a:r>
          </a:p>
          <a:p>
            <a:pPr marL="285750" indent="-285750">
              <a:buFont typeface="Arial" panose="020B0604020202020204" pitchFamily="34" charset="0"/>
              <a:buChar char="•"/>
            </a:pPr>
            <a:r>
              <a:rPr lang="en-US" dirty="0"/>
              <a:t>Survey Dates: April 1 – May 9, 2026</a:t>
            </a:r>
          </a:p>
          <a:p>
            <a:pPr marL="285750" indent="-285750">
              <a:buFont typeface="Arial" panose="020B0604020202020204" pitchFamily="34" charset="0"/>
              <a:buChar char="•"/>
            </a:pPr>
            <a:r>
              <a:rPr lang="en-US" dirty="0"/>
              <a:t>Type of Survey Results/Insights: NPS – Adapted Net Promoter Score &amp; Parish Sentiment Results</a:t>
            </a:r>
          </a:p>
          <a:p>
            <a:endParaRPr lang="en-US" sz="2400" dirty="0"/>
          </a:p>
          <a:p>
            <a:r>
              <a:rPr lang="en-US" dirty="0"/>
              <a:t>For a Parish such as St. Andrew Greek Orthodox Church, Parish Sentiment can help leadership understand:</a:t>
            </a:r>
          </a:p>
          <a:p>
            <a:pPr marL="285750" indent="-285750">
              <a:buFont typeface="Arial" panose="020B0604020202020204" pitchFamily="34" charset="0"/>
              <a:buChar char="•"/>
            </a:pPr>
            <a:r>
              <a:rPr lang="en-US" dirty="0"/>
              <a:t>How connected parishioners feel</a:t>
            </a:r>
          </a:p>
          <a:p>
            <a:pPr marL="285750" indent="-285750">
              <a:buFont typeface="Arial" panose="020B0604020202020204" pitchFamily="34" charset="0"/>
              <a:buChar char="•"/>
            </a:pPr>
            <a:r>
              <a:rPr lang="en-US" dirty="0"/>
              <a:t>Confidence in parish direction</a:t>
            </a:r>
          </a:p>
          <a:p>
            <a:pPr marL="285750" indent="-285750">
              <a:buFont typeface="Arial" panose="020B0604020202020204" pitchFamily="34" charset="0"/>
              <a:buChar char="•"/>
            </a:pPr>
            <a:r>
              <a:rPr lang="en-US" dirty="0"/>
              <a:t>Satisfaction with worship and parish life</a:t>
            </a:r>
          </a:p>
          <a:p>
            <a:pPr marL="285750" indent="-285750">
              <a:buFont typeface="Arial" panose="020B0604020202020204" pitchFamily="34" charset="0"/>
              <a:buChar char="•"/>
            </a:pPr>
            <a:r>
              <a:rPr lang="en-US" dirty="0"/>
              <a:t>Trust in stewardship and leadership</a:t>
            </a:r>
          </a:p>
          <a:p>
            <a:pPr marL="285750" indent="-285750">
              <a:buFont typeface="Arial" panose="020B0604020202020204" pitchFamily="34" charset="0"/>
              <a:buChar char="•"/>
            </a:pPr>
            <a:r>
              <a:rPr lang="en-US" dirty="0"/>
              <a:t>Willingness to support future initiatives</a:t>
            </a:r>
          </a:p>
          <a:p>
            <a:pPr marL="285750" indent="-285750">
              <a:buFont typeface="Arial" panose="020B0604020202020204" pitchFamily="34" charset="0"/>
              <a:buChar char="•"/>
            </a:pPr>
            <a:endParaRPr lang="en-US" dirty="0"/>
          </a:p>
          <a:p>
            <a:r>
              <a:rPr lang="en-US" b="1" dirty="0"/>
              <a:t>Leadership General Guidance:</a:t>
            </a:r>
          </a:p>
          <a:p>
            <a:pPr algn="l">
              <a:buNone/>
            </a:pPr>
            <a:r>
              <a:rPr lang="en-US" b="0" i="0" dirty="0">
                <a:solidFill>
                  <a:srgbClr val="000000"/>
                </a:solidFill>
                <a:effectLst/>
              </a:rPr>
              <a:t>While not every parishioner participated, the survey provides meaningful feedback and valuable insight into the priorities and concerns of many engaged members of our parish community.</a:t>
            </a:r>
          </a:p>
          <a:p>
            <a:pPr algn="l">
              <a:buNone/>
            </a:pPr>
            <a:r>
              <a:rPr lang="en-US" b="0" i="0" dirty="0">
                <a:solidFill>
                  <a:srgbClr val="000000"/>
                </a:solidFill>
                <a:effectLst/>
              </a:rPr>
              <a:t>The results should be viewed as directional guidance to help leadership listen, plan responsibly, and continue parish dialogue.</a:t>
            </a:r>
          </a:p>
        </p:txBody>
      </p:sp>
      <p:sp>
        <p:nvSpPr>
          <p:cNvPr id="4" name="Footer Placeholder 3">
            <a:extLst>
              <a:ext uri="{FF2B5EF4-FFF2-40B4-BE49-F238E27FC236}">
                <a16:creationId xmlns:a16="http://schemas.microsoft.com/office/drawing/2014/main" id="{7073D331-B30C-D2F2-E788-92EE4FA36EB4}"/>
              </a:ext>
            </a:extLst>
          </p:cNvPr>
          <p:cNvSpPr>
            <a:spLocks noGrp="1"/>
          </p:cNvSpPr>
          <p:nvPr>
            <p:ph type="ftr" sz="quarter" idx="11"/>
          </p:nvPr>
        </p:nvSpPr>
        <p:spPr>
          <a:xfrm>
            <a:off x="194811" y="6368371"/>
            <a:ext cx="5901189" cy="320040"/>
          </a:xfrm>
        </p:spPr>
        <p:txBody>
          <a:bodyPr/>
          <a:lstStyle/>
          <a:p>
            <a:r>
              <a:rPr lang="en-US" b="1" dirty="0"/>
              <a:t>St. Andrew 2026 Voice Survey Results</a:t>
            </a:r>
            <a:endParaRPr lang="el-GR" b="1" dirty="0"/>
          </a:p>
        </p:txBody>
      </p:sp>
      <p:sp>
        <p:nvSpPr>
          <p:cNvPr id="5" name="Slide Number Placeholder 4">
            <a:extLst>
              <a:ext uri="{FF2B5EF4-FFF2-40B4-BE49-F238E27FC236}">
                <a16:creationId xmlns:a16="http://schemas.microsoft.com/office/drawing/2014/main" id="{C2524F77-499C-2646-C232-64D6EFA5BDEA}"/>
              </a:ext>
            </a:extLst>
          </p:cNvPr>
          <p:cNvSpPr>
            <a:spLocks noGrp="1"/>
          </p:cNvSpPr>
          <p:nvPr>
            <p:ph type="sldNum" sz="quarter" idx="12"/>
          </p:nvPr>
        </p:nvSpPr>
        <p:spPr/>
        <p:txBody>
          <a:bodyPr/>
          <a:lstStyle/>
          <a:p>
            <a:fld id="{E435D38A-96D8-AF47-90EF-9D71CEE10927}" type="slidenum">
              <a:rPr lang="el-GR" smtClean="0"/>
              <a:t>3</a:t>
            </a:fld>
            <a:endParaRPr lang="el-GR"/>
          </a:p>
        </p:txBody>
      </p:sp>
      <p:pic>
        <p:nvPicPr>
          <p:cNvPr id="6" name="drawing">
            <a:extLst>
              <a:ext uri="{FF2B5EF4-FFF2-40B4-BE49-F238E27FC236}">
                <a16:creationId xmlns:a16="http://schemas.microsoft.com/office/drawing/2014/main" id="{100C2E21-D3D6-612C-A625-A92EDB8951C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513310" y="265893"/>
            <a:ext cx="1222744" cy="1222744"/>
          </a:xfrm>
          <a:prstGeom prst="rect">
            <a:avLst/>
          </a:prstGeom>
        </p:spPr>
      </p:pic>
    </p:spTree>
    <p:extLst>
      <p:ext uri="{BB962C8B-B14F-4D97-AF65-F5344CB8AC3E}">
        <p14:creationId xmlns:p14="http://schemas.microsoft.com/office/powerpoint/2010/main" val="174206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7A9602F8-4713-2A03-3C0D-92F2545C03C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C32259C-3DFC-9165-3F88-CC3683AE02F2}"/>
              </a:ext>
            </a:extLst>
          </p:cNvPr>
          <p:cNvSpPr txBox="1"/>
          <p:nvPr/>
        </p:nvSpPr>
        <p:spPr>
          <a:xfrm>
            <a:off x="2814172" y="224104"/>
            <a:ext cx="6563656" cy="707886"/>
          </a:xfrm>
          <a:prstGeom prst="rect">
            <a:avLst/>
          </a:prstGeom>
          <a:solidFill>
            <a:schemeClr val="bg2">
              <a:lumMod val="75000"/>
            </a:schemeClr>
          </a:solidFill>
          <a:ln w="38100">
            <a:solidFill>
              <a:schemeClr val="tx1"/>
            </a:solidFill>
          </a:ln>
        </p:spPr>
        <p:txBody>
          <a:bodyPr wrap="none" rtlCol="0">
            <a:spAutoFit/>
          </a:bodyPr>
          <a:lstStyle>
            <a:defPPr>
              <a:defRPr lang="en-US"/>
            </a:defPPr>
            <a:lvl1pPr>
              <a:defRPr sz="4000"/>
            </a:lvl1pPr>
          </a:lstStyle>
          <a:p>
            <a:r>
              <a:rPr lang="en-US" dirty="0"/>
              <a:t>Parish Sentiment Methodology</a:t>
            </a:r>
            <a:endParaRPr lang="el-GR" dirty="0"/>
          </a:p>
        </p:txBody>
      </p:sp>
      <p:sp>
        <p:nvSpPr>
          <p:cNvPr id="4" name="TextBox 3">
            <a:extLst>
              <a:ext uri="{FF2B5EF4-FFF2-40B4-BE49-F238E27FC236}">
                <a16:creationId xmlns:a16="http://schemas.microsoft.com/office/drawing/2014/main" id="{4AE772F2-2B89-FD21-509E-30F7F9F2AD61}"/>
              </a:ext>
            </a:extLst>
          </p:cNvPr>
          <p:cNvSpPr txBox="1"/>
          <p:nvPr/>
        </p:nvSpPr>
        <p:spPr>
          <a:xfrm>
            <a:off x="4206532" y="2310224"/>
            <a:ext cx="3778936" cy="2185214"/>
          </a:xfrm>
          <a:prstGeom prst="rect">
            <a:avLst/>
          </a:prstGeom>
          <a:noFill/>
          <a:ln w="38100">
            <a:solidFill>
              <a:schemeClr val="tx1"/>
            </a:solidFill>
          </a:ln>
        </p:spPr>
        <p:txBody>
          <a:bodyPr wrap="square" rtlCol="0">
            <a:spAutoFit/>
          </a:bodyPr>
          <a:lstStyle>
            <a:defPPr>
              <a:defRPr lang="en-US"/>
            </a:defPPr>
            <a:lvl1pPr>
              <a:defRPr b="1"/>
            </a:lvl1pPr>
          </a:lstStyle>
          <a:p>
            <a:r>
              <a:rPr lang="en-US" dirty="0"/>
              <a:t>Passives</a:t>
            </a:r>
          </a:p>
          <a:p>
            <a:r>
              <a:rPr lang="en-US" b="0" dirty="0"/>
              <a:t>These members are generally satisfied but:</a:t>
            </a:r>
            <a:endParaRPr lang="en-US" sz="1600" b="0" dirty="0"/>
          </a:p>
          <a:p>
            <a:pPr marL="285750" indent="-285750">
              <a:buFont typeface="Arial" panose="020B0604020202020204" pitchFamily="34" charset="0"/>
              <a:buChar char="•"/>
            </a:pPr>
            <a:r>
              <a:rPr lang="en-US" sz="1600" b="0" dirty="0"/>
              <a:t>Less emotionally engaged</a:t>
            </a:r>
          </a:p>
          <a:p>
            <a:pPr marL="285750" indent="-285750">
              <a:buFont typeface="Arial" panose="020B0604020202020204" pitchFamily="34" charset="0"/>
              <a:buChar char="•"/>
            </a:pPr>
            <a:r>
              <a:rPr lang="en-US" sz="1600" b="0" dirty="0"/>
              <a:t>Less likely to advocate publicly</a:t>
            </a:r>
          </a:p>
          <a:p>
            <a:pPr marL="285750" indent="-285750">
              <a:buFont typeface="Arial" panose="020B0604020202020204" pitchFamily="34" charset="0"/>
              <a:buChar char="•"/>
            </a:pPr>
            <a:r>
              <a:rPr lang="en-US" sz="1600" b="0" dirty="0"/>
              <a:t>More cautious about change or investment</a:t>
            </a:r>
          </a:p>
          <a:p>
            <a:pPr marL="285750" indent="-285750">
              <a:buFont typeface="Arial" panose="020B0604020202020204" pitchFamily="34" charset="0"/>
              <a:buChar char="•"/>
            </a:pPr>
            <a:r>
              <a:rPr lang="en-US" sz="1600" b="0" dirty="0"/>
              <a:t>May participate inconsistently</a:t>
            </a:r>
          </a:p>
        </p:txBody>
      </p:sp>
      <p:sp>
        <p:nvSpPr>
          <p:cNvPr id="6" name="TextBox 5">
            <a:extLst>
              <a:ext uri="{FF2B5EF4-FFF2-40B4-BE49-F238E27FC236}">
                <a16:creationId xmlns:a16="http://schemas.microsoft.com/office/drawing/2014/main" id="{32880529-A9EE-76B6-1B18-ED2EB4281A1C}"/>
              </a:ext>
            </a:extLst>
          </p:cNvPr>
          <p:cNvSpPr txBox="1"/>
          <p:nvPr/>
        </p:nvSpPr>
        <p:spPr>
          <a:xfrm>
            <a:off x="8196870" y="3689944"/>
            <a:ext cx="3882942" cy="2123658"/>
          </a:xfrm>
          <a:prstGeom prst="rect">
            <a:avLst/>
          </a:prstGeom>
          <a:noFill/>
          <a:ln w="38100">
            <a:solidFill>
              <a:schemeClr val="tx1"/>
            </a:solidFill>
          </a:ln>
        </p:spPr>
        <p:txBody>
          <a:bodyPr wrap="square" rtlCol="0">
            <a:spAutoFit/>
          </a:bodyPr>
          <a:lstStyle>
            <a:defPPr>
              <a:defRPr lang="en-US"/>
            </a:defPPr>
            <a:lvl1pPr>
              <a:defRPr b="1"/>
            </a:lvl1pPr>
          </a:lstStyle>
          <a:p>
            <a:r>
              <a:rPr lang="en-US" dirty="0"/>
              <a:t>Detractors</a:t>
            </a:r>
          </a:p>
          <a:p>
            <a:r>
              <a:rPr lang="en-US" b="0" dirty="0"/>
              <a:t>These members may:</a:t>
            </a:r>
          </a:p>
          <a:p>
            <a:pPr marL="285750" indent="-285750">
              <a:buFont typeface="Arial" panose="020B0604020202020204" pitchFamily="34" charset="0"/>
              <a:buChar char="•"/>
            </a:pPr>
            <a:r>
              <a:rPr lang="en-US" sz="1600" b="0" dirty="0"/>
              <a:t>Feel disconnected</a:t>
            </a:r>
          </a:p>
          <a:p>
            <a:pPr marL="285750" indent="-285750">
              <a:buFont typeface="Arial" panose="020B0604020202020204" pitchFamily="34" charset="0"/>
              <a:buChar char="•"/>
            </a:pPr>
            <a:r>
              <a:rPr lang="en-US" sz="1600" b="0" dirty="0"/>
              <a:t>Have unresolved frustrations</a:t>
            </a:r>
          </a:p>
          <a:p>
            <a:pPr marL="285750" indent="-285750">
              <a:buFont typeface="Arial" panose="020B0604020202020204" pitchFamily="34" charset="0"/>
              <a:buChar char="•"/>
            </a:pPr>
            <a:r>
              <a:rPr lang="en-US" sz="1600" b="0" dirty="0"/>
              <a:t>Be skeptical of leadership or direction</a:t>
            </a:r>
          </a:p>
          <a:p>
            <a:pPr marL="285750" indent="-285750">
              <a:buFont typeface="Arial" panose="020B0604020202020204" pitchFamily="34" charset="0"/>
              <a:buChar char="•"/>
            </a:pPr>
            <a:r>
              <a:rPr lang="en-US" sz="1600" b="0" dirty="0"/>
              <a:t>Resist projects or change</a:t>
            </a:r>
          </a:p>
          <a:p>
            <a:pPr marL="285750" indent="-285750">
              <a:buFont typeface="Arial" panose="020B0604020202020204" pitchFamily="34" charset="0"/>
              <a:buChar char="•"/>
            </a:pPr>
            <a:r>
              <a:rPr lang="en-US" sz="1600" b="0" dirty="0"/>
              <a:t>Spread negative sentiment unintentionally</a:t>
            </a:r>
          </a:p>
        </p:txBody>
      </p:sp>
      <p:sp>
        <p:nvSpPr>
          <p:cNvPr id="7" name="TextBox 6">
            <a:extLst>
              <a:ext uri="{FF2B5EF4-FFF2-40B4-BE49-F238E27FC236}">
                <a16:creationId xmlns:a16="http://schemas.microsoft.com/office/drawing/2014/main" id="{0B0D7D32-C139-8F6E-30F2-DB3AC409661E}"/>
              </a:ext>
            </a:extLst>
          </p:cNvPr>
          <p:cNvSpPr txBox="1"/>
          <p:nvPr/>
        </p:nvSpPr>
        <p:spPr>
          <a:xfrm>
            <a:off x="90732" y="1202229"/>
            <a:ext cx="3923414" cy="2215991"/>
          </a:xfrm>
          <a:prstGeom prst="rect">
            <a:avLst/>
          </a:prstGeom>
          <a:noFill/>
          <a:ln w="38100">
            <a:solidFill>
              <a:schemeClr val="tx1"/>
            </a:solidFill>
          </a:ln>
        </p:spPr>
        <p:txBody>
          <a:bodyPr wrap="square" rtlCol="0">
            <a:spAutoFit/>
          </a:bodyPr>
          <a:lstStyle/>
          <a:p>
            <a:r>
              <a:rPr lang="en-US" b="1" dirty="0"/>
              <a:t>Promoters</a:t>
            </a:r>
          </a:p>
          <a:p>
            <a:r>
              <a:rPr lang="en-US" dirty="0"/>
              <a:t>These are highly supportive parishioners who:</a:t>
            </a:r>
          </a:p>
          <a:p>
            <a:pPr marL="285750" indent="-285750">
              <a:buFont typeface="Arial" panose="020B0604020202020204" pitchFamily="34" charset="0"/>
              <a:buChar char="•"/>
            </a:pPr>
            <a:r>
              <a:rPr lang="en-US" sz="1600" dirty="0"/>
              <a:t>Feel emotionally connected</a:t>
            </a:r>
          </a:p>
          <a:p>
            <a:pPr marL="285750" indent="-285750">
              <a:buFont typeface="Arial" panose="020B0604020202020204" pitchFamily="34" charset="0"/>
              <a:buChar char="•"/>
            </a:pPr>
            <a:r>
              <a:rPr lang="en-US" sz="1600" dirty="0"/>
              <a:t>Support the parish mission</a:t>
            </a:r>
          </a:p>
          <a:p>
            <a:pPr marL="285750" indent="-285750">
              <a:buFont typeface="Arial" panose="020B0604020202020204" pitchFamily="34" charset="0"/>
              <a:buChar char="•"/>
            </a:pPr>
            <a:r>
              <a:rPr lang="en-US" sz="1600" dirty="0"/>
              <a:t>Volunteer and contribute</a:t>
            </a:r>
          </a:p>
          <a:p>
            <a:pPr marL="285750" indent="-285750">
              <a:buFont typeface="Arial" panose="020B0604020202020204" pitchFamily="34" charset="0"/>
              <a:buChar char="•"/>
            </a:pPr>
            <a:r>
              <a:rPr lang="en-US" sz="1600" dirty="0"/>
              <a:t>Speak positively about the church</a:t>
            </a:r>
          </a:p>
          <a:p>
            <a:pPr marL="285750" indent="-285750">
              <a:buFont typeface="Arial" panose="020B0604020202020204" pitchFamily="34" charset="0"/>
              <a:buChar char="•"/>
            </a:pPr>
            <a:r>
              <a:rPr lang="en-US" sz="1600" dirty="0"/>
              <a:t>Often support future initiatives</a:t>
            </a:r>
          </a:p>
        </p:txBody>
      </p:sp>
      <p:sp>
        <p:nvSpPr>
          <p:cNvPr id="8" name="Footer Placeholder 7">
            <a:extLst>
              <a:ext uri="{FF2B5EF4-FFF2-40B4-BE49-F238E27FC236}">
                <a16:creationId xmlns:a16="http://schemas.microsoft.com/office/drawing/2014/main" id="{A4897E21-CEA6-D5C4-03DD-D1D917C35595}"/>
              </a:ext>
            </a:extLst>
          </p:cNvPr>
          <p:cNvSpPr>
            <a:spLocks noGrp="1"/>
          </p:cNvSpPr>
          <p:nvPr>
            <p:ph type="ftr" sz="quarter" idx="11"/>
          </p:nvPr>
        </p:nvSpPr>
        <p:spPr>
          <a:xfrm>
            <a:off x="194811" y="6400800"/>
            <a:ext cx="5901189" cy="320040"/>
          </a:xfrm>
        </p:spPr>
        <p:txBody>
          <a:bodyPr/>
          <a:lstStyle/>
          <a:p>
            <a:r>
              <a:rPr lang="en-US" b="1" dirty="0"/>
              <a:t>St. Andrew 2026 Voice Survey Results</a:t>
            </a:r>
            <a:endParaRPr lang="el-GR" b="1" dirty="0"/>
          </a:p>
        </p:txBody>
      </p:sp>
      <p:sp>
        <p:nvSpPr>
          <p:cNvPr id="9" name="Slide Number Placeholder 8">
            <a:extLst>
              <a:ext uri="{FF2B5EF4-FFF2-40B4-BE49-F238E27FC236}">
                <a16:creationId xmlns:a16="http://schemas.microsoft.com/office/drawing/2014/main" id="{88438046-A483-71AA-F492-EC6D44D03012}"/>
              </a:ext>
            </a:extLst>
          </p:cNvPr>
          <p:cNvSpPr>
            <a:spLocks noGrp="1"/>
          </p:cNvSpPr>
          <p:nvPr>
            <p:ph type="sldNum" sz="quarter" idx="12"/>
          </p:nvPr>
        </p:nvSpPr>
        <p:spPr/>
        <p:txBody>
          <a:bodyPr/>
          <a:lstStyle/>
          <a:p>
            <a:fld id="{E435D38A-96D8-AF47-90EF-9D71CEE10927}" type="slidenum">
              <a:rPr lang="el-GR" smtClean="0"/>
              <a:t>4</a:t>
            </a:fld>
            <a:endParaRPr lang="el-GR"/>
          </a:p>
        </p:txBody>
      </p:sp>
      <p:pic>
        <p:nvPicPr>
          <p:cNvPr id="10" name="drawing">
            <a:extLst>
              <a:ext uri="{FF2B5EF4-FFF2-40B4-BE49-F238E27FC236}">
                <a16:creationId xmlns:a16="http://schemas.microsoft.com/office/drawing/2014/main" id="{0B24EA94-7AEC-001D-F21E-4CF06338A19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551042" y="224104"/>
            <a:ext cx="1222744" cy="1222744"/>
          </a:xfrm>
          <a:prstGeom prst="rect">
            <a:avLst/>
          </a:prstGeom>
        </p:spPr>
      </p:pic>
    </p:spTree>
    <p:extLst>
      <p:ext uri="{BB962C8B-B14F-4D97-AF65-F5344CB8AC3E}">
        <p14:creationId xmlns:p14="http://schemas.microsoft.com/office/powerpoint/2010/main" val="3000498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0B6E2E05-1400-F2DC-033A-E6627E8EB02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0A43AD5-B35A-D0F8-E3D1-F20A2FFCE1EA}"/>
              </a:ext>
            </a:extLst>
          </p:cNvPr>
          <p:cNvSpPr txBox="1"/>
          <p:nvPr/>
        </p:nvSpPr>
        <p:spPr>
          <a:xfrm>
            <a:off x="3986257" y="312256"/>
            <a:ext cx="3792257" cy="523220"/>
          </a:xfrm>
          <a:prstGeom prst="rect">
            <a:avLst/>
          </a:prstGeom>
          <a:solidFill>
            <a:schemeClr val="bg2">
              <a:lumMod val="75000"/>
            </a:schemeClr>
          </a:solidFill>
          <a:ln w="38100">
            <a:solidFill>
              <a:schemeClr val="tx1"/>
            </a:solidFill>
          </a:ln>
        </p:spPr>
        <p:txBody>
          <a:bodyPr wrap="none" rtlCol="0">
            <a:spAutoFit/>
          </a:bodyPr>
          <a:lstStyle>
            <a:defPPr>
              <a:defRPr lang="en-US"/>
            </a:defPPr>
            <a:lvl1pPr>
              <a:defRPr sz="4000"/>
            </a:lvl1pPr>
          </a:lstStyle>
          <a:p>
            <a:r>
              <a:rPr lang="en-US" sz="2800" dirty="0"/>
              <a:t>Overall Parish Sentiment</a:t>
            </a:r>
          </a:p>
        </p:txBody>
      </p:sp>
      <p:sp>
        <p:nvSpPr>
          <p:cNvPr id="8" name="Footer Placeholder 7">
            <a:extLst>
              <a:ext uri="{FF2B5EF4-FFF2-40B4-BE49-F238E27FC236}">
                <a16:creationId xmlns:a16="http://schemas.microsoft.com/office/drawing/2014/main" id="{5BD622B4-2061-381F-35CE-58EF409B167B}"/>
              </a:ext>
            </a:extLst>
          </p:cNvPr>
          <p:cNvSpPr>
            <a:spLocks noGrp="1"/>
          </p:cNvSpPr>
          <p:nvPr>
            <p:ph type="ftr" sz="quarter" idx="11"/>
          </p:nvPr>
        </p:nvSpPr>
        <p:spPr>
          <a:xfrm>
            <a:off x="194811" y="6400800"/>
            <a:ext cx="5901189" cy="32004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rPr>
              <a:t>St. Andrew 2026 Voice Survey Results</a:t>
            </a:r>
            <a:endParaRPr kumimoji="0" lang="el-GR" sz="1050" b="1" i="0" u="none" strike="noStrike" kern="1200" cap="none" spc="0" normalizeH="0" baseline="0" noProof="0" dirty="0">
              <a:ln>
                <a:noFill/>
              </a:ln>
              <a:solidFill>
                <a:srgbClr val="000000">
                  <a:alpha val="70000"/>
                </a:srgbClr>
              </a:solidFill>
              <a:effectLst/>
              <a:uLnTx/>
              <a:uFillTx/>
              <a:latin typeface="Corbel" panose="020B0503020204020204" pitchFamily="34" charset="0"/>
              <a:ea typeface="+mn-ea"/>
              <a:cs typeface="+mn-cs"/>
            </a:endParaRPr>
          </a:p>
        </p:txBody>
      </p:sp>
      <p:sp>
        <p:nvSpPr>
          <p:cNvPr id="9" name="Slide Number Placeholder 8">
            <a:extLst>
              <a:ext uri="{FF2B5EF4-FFF2-40B4-BE49-F238E27FC236}">
                <a16:creationId xmlns:a16="http://schemas.microsoft.com/office/drawing/2014/main" id="{641D7A7F-D013-06FE-6897-7DDF6C9B0A3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435D38A-96D8-AF47-90EF-9D71CEE10927}" type="slidenum">
              <a:rPr kumimoji="0" lang="el-GR" sz="1100" b="0" i="0" u="none" strike="noStrike" kern="1200" cap="none" spc="0" normalizeH="0" baseline="0" noProof="0" smtClean="0">
                <a:ln>
                  <a:noFill/>
                </a:ln>
                <a:solidFill>
                  <a:srgbClr val="FFFFFF"/>
                </a:solidFill>
                <a:effectLst/>
                <a:uLnTx/>
                <a:uFillTx/>
                <a:latin typeface="Corbel" panose="020B0503020204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l-GR" sz="1100" b="0" i="0" u="none" strike="noStrike" kern="1200" cap="none" spc="0" normalizeH="0" baseline="0" noProof="0">
              <a:ln>
                <a:noFill/>
              </a:ln>
              <a:solidFill>
                <a:srgbClr val="FFFFFF"/>
              </a:solidFill>
              <a:effectLst/>
              <a:uLnTx/>
              <a:uFillTx/>
              <a:latin typeface="Corbel" panose="020B0503020204020204" pitchFamily="34" charset="0"/>
              <a:ea typeface="+mn-ea"/>
              <a:cs typeface="+mn-cs"/>
            </a:endParaRPr>
          </a:p>
        </p:txBody>
      </p:sp>
      <p:pic>
        <p:nvPicPr>
          <p:cNvPr id="10" name="drawing">
            <a:extLst>
              <a:ext uri="{FF2B5EF4-FFF2-40B4-BE49-F238E27FC236}">
                <a16:creationId xmlns:a16="http://schemas.microsoft.com/office/drawing/2014/main" id="{114E0E39-2FB1-0C6F-8920-8837B06A8EB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551042" y="224104"/>
            <a:ext cx="1222744" cy="1222744"/>
          </a:xfrm>
          <a:prstGeom prst="rect">
            <a:avLst/>
          </a:prstGeom>
        </p:spPr>
      </p:pic>
      <p:sp>
        <p:nvSpPr>
          <p:cNvPr id="3" name="TextBox 2">
            <a:extLst>
              <a:ext uri="{FF2B5EF4-FFF2-40B4-BE49-F238E27FC236}">
                <a16:creationId xmlns:a16="http://schemas.microsoft.com/office/drawing/2014/main" id="{26D1889F-95FE-72FE-69D2-2551BC53F552}"/>
              </a:ext>
            </a:extLst>
          </p:cNvPr>
          <p:cNvSpPr txBox="1"/>
          <p:nvPr/>
        </p:nvSpPr>
        <p:spPr>
          <a:xfrm>
            <a:off x="194811" y="1446848"/>
            <a:ext cx="11375151" cy="4247317"/>
          </a:xfrm>
          <a:prstGeom prst="rect">
            <a:avLst/>
          </a:prstGeom>
          <a:noFill/>
        </p:spPr>
        <p:txBody>
          <a:bodyPr wrap="square" lIns="91440" tIns="45720" rIns="91440" bIns="45720" rtlCol="0" anchor="t">
            <a:spAutoFit/>
          </a:bodyPr>
          <a:lstStyle/>
          <a:p>
            <a:pPr marL="342900" lvl="0" indent="-342900">
              <a:lnSpc>
                <a:spcPct val="150000"/>
              </a:lnSpc>
              <a:buFont typeface="Arial" panose="020B0604020202020204" pitchFamily="34" charset="0"/>
              <a:buChar char="•"/>
            </a:pPr>
            <a:r>
              <a:rPr lang="en-US" dirty="0"/>
              <a:t>Adapted Parish NPS Score: 19.9%</a:t>
            </a:r>
          </a:p>
          <a:p>
            <a:pPr marL="342900" indent="-342900">
              <a:lnSpc>
                <a:spcPct val="150000"/>
              </a:lnSpc>
              <a:buFont typeface="Arial" panose="020B0604020202020204" pitchFamily="34" charset="0"/>
              <a:buChar char="•"/>
            </a:pPr>
            <a:r>
              <a:rPr lang="en-US" dirty="0"/>
              <a:t>Promoter-style comments: 133</a:t>
            </a:r>
          </a:p>
          <a:p>
            <a:pPr marL="342900" lvl="0" indent="-342900">
              <a:lnSpc>
                <a:spcPct val="150000"/>
              </a:lnSpc>
              <a:buFont typeface="Arial" panose="020B0604020202020204" pitchFamily="34" charset="0"/>
              <a:buChar char="•"/>
            </a:pPr>
            <a:r>
              <a:rPr lang="en-US" dirty="0"/>
              <a:t>Passive-style comments: 79</a:t>
            </a:r>
          </a:p>
          <a:p>
            <a:pPr marL="342900" indent="-342900">
              <a:lnSpc>
                <a:spcPct val="150000"/>
              </a:lnSpc>
              <a:buFont typeface="Arial" panose="020B0604020202020204" pitchFamily="34" charset="0"/>
              <a:buChar char="•"/>
            </a:pPr>
            <a:r>
              <a:rPr lang="en-US" dirty="0"/>
              <a:t>Detractor-style comments: 199</a:t>
            </a:r>
          </a:p>
          <a:p>
            <a:endParaRPr lang="en-US" b="1" dirty="0"/>
          </a:p>
          <a:p>
            <a:r>
              <a:rPr lang="en-US" b="1" dirty="0"/>
              <a:t>General: </a:t>
            </a:r>
            <a:r>
              <a:rPr lang="en-US" dirty="0"/>
              <a:t>The parish is still fundamentally intact, people still care deeply, but there are visible organizational and emotional stress points. Typical Religious and Non-Profit institutions score between 20 and 40%</a:t>
            </a:r>
          </a:p>
          <a:p>
            <a:endParaRPr lang="en-US" b="1" dirty="0"/>
          </a:p>
          <a:p>
            <a:r>
              <a:rPr lang="en-US" b="1" dirty="0"/>
              <a:t>The encouraging part is that our survey showed: </a:t>
            </a:r>
            <a:r>
              <a:rPr lang="en-US" dirty="0"/>
              <a:t>Many people still emotionally love the parish, care about Orthodoxy, appreciate ministries, and want the church to succeed.</a:t>
            </a:r>
          </a:p>
          <a:p>
            <a:endParaRPr lang="en-US" b="1" dirty="0"/>
          </a:p>
          <a:p>
            <a:r>
              <a:rPr lang="en-US" b="1" dirty="0"/>
              <a:t>The risk area is the large passive group: </a:t>
            </a:r>
            <a:r>
              <a:rPr lang="en-US" dirty="0"/>
              <a:t>People who are not against the church, but are becoming tired, skeptical, disengaged, or uncertain.</a:t>
            </a:r>
          </a:p>
        </p:txBody>
      </p:sp>
    </p:spTree>
    <p:extLst>
      <p:ext uri="{BB962C8B-B14F-4D97-AF65-F5344CB8AC3E}">
        <p14:creationId xmlns:p14="http://schemas.microsoft.com/office/powerpoint/2010/main" val="1616842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2F59B10A-67BF-909C-7A15-A479F7B91A9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8257BBF-3F83-9E0D-19FA-B598F3F0CEDF}"/>
              </a:ext>
            </a:extLst>
          </p:cNvPr>
          <p:cNvSpPr txBox="1"/>
          <p:nvPr/>
        </p:nvSpPr>
        <p:spPr>
          <a:xfrm>
            <a:off x="3934011" y="204147"/>
            <a:ext cx="3847848" cy="523220"/>
          </a:xfrm>
          <a:prstGeom prst="rect">
            <a:avLst/>
          </a:prstGeom>
          <a:solidFill>
            <a:schemeClr val="bg2">
              <a:lumMod val="75000"/>
            </a:schemeClr>
          </a:solidFill>
          <a:ln w="38100">
            <a:solidFill>
              <a:schemeClr val="tx1"/>
            </a:solidFill>
          </a:ln>
        </p:spPr>
        <p:txBody>
          <a:bodyPr wrap="none" rtlCol="0">
            <a:spAutoFit/>
          </a:bodyPr>
          <a:lstStyle>
            <a:defPPr>
              <a:defRPr lang="en-US"/>
            </a:defPPr>
            <a:lvl1pPr>
              <a:defRPr sz="4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uLnTx/>
                <a:uFillTx/>
                <a:latin typeface="Gill Sans MT" panose="020B0502020104020203"/>
                <a:ea typeface="+mn-ea"/>
                <a:cs typeface="+mn-cs"/>
              </a:rPr>
              <a:t>Community &amp; Fellowship</a:t>
            </a:r>
          </a:p>
        </p:txBody>
      </p:sp>
      <p:sp>
        <p:nvSpPr>
          <p:cNvPr id="8" name="Footer Placeholder 7">
            <a:extLst>
              <a:ext uri="{FF2B5EF4-FFF2-40B4-BE49-F238E27FC236}">
                <a16:creationId xmlns:a16="http://schemas.microsoft.com/office/drawing/2014/main" id="{EA03973B-AAC0-9BDA-FC59-17F910B9ACF7}"/>
              </a:ext>
            </a:extLst>
          </p:cNvPr>
          <p:cNvSpPr>
            <a:spLocks noGrp="1"/>
          </p:cNvSpPr>
          <p:nvPr>
            <p:ph type="ftr" sz="quarter" idx="11"/>
          </p:nvPr>
        </p:nvSpPr>
        <p:spPr>
          <a:xfrm>
            <a:off x="194811" y="6493833"/>
            <a:ext cx="5901189" cy="32004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rPr>
              <a:t>St. Andrew 2026 Voice Survey Results</a:t>
            </a:r>
            <a:endParaRPr kumimoji="0" lang="el-GR" sz="1050" b="1" i="0" u="none" strike="noStrike" kern="1200" cap="none" spc="0" normalizeH="0" baseline="0" noProof="0" dirty="0">
              <a:ln>
                <a:noFill/>
              </a:ln>
              <a:solidFill>
                <a:srgbClr val="000000">
                  <a:alpha val="70000"/>
                </a:srgbClr>
              </a:solidFill>
              <a:effectLst/>
              <a:uLnTx/>
              <a:uFillTx/>
              <a:latin typeface="Corbel" panose="020B0503020204020204" pitchFamily="34" charset="0"/>
              <a:ea typeface="+mn-ea"/>
              <a:cs typeface="+mn-cs"/>
            </a:endParaRPr>
          </a:p>
        </p:txBody>
      </p:sp>
      <p:sp>
        <p:nvSpPr>
          <p:cNvPr id="9" name="Slide Number Placeholder 8">
            <a:extLst>
              <a:ext uri="{FF2B5EF4-FFF2-40B4-BE49-F238E27FC236}">
                <a16:creationId xmlns:a16="http://schemas.microsoft.com/office/drawing/2014/main" id="{E2AC8A4B-F60B-87DA-A34B-141BF0E6E8A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435D38A-96D8-AF47-90EF-9D71CEE10927}" type="slidenum">
              <a:rPr kumimoji="0" lang="el-GR" sz="1100" b="0" i="0" u="none" strike="noStrike" kern="1200" cap="none" spc="0" normalizeH="0" baseline="0" noProof="0" smtClean="0">
                <a:ln>
                  <a:noFill/>
                </a:ln>
                <a:solidFill>
                  <a:srgbClr val="FFFFFF"/>
                </a:solidFill>
                <a:effectLst/>
                <a:uLnTx/>
                <a:uFillTx/>
                <a:latin typeface="Corbel" panose="020B0503020204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l-GR" sz="1100" b="0" i="0" u="none" strike="noStrike" kern="1200" cap="none" spc="0" normalizeH="0" baseline="0" noProof="0">
              <a:ln>
                <a:noFill/>
              </a:ln>
              <a:solidFill>
                <a:srgbClr val="FFFFFF"/>
              </a:solidFill>
              <a:effectLst/>
              <a:uLnTx/>
              <a:uFillTx/>
              <a:latin typeface="Corbel" panose="020B0503020204020204" pitchFamily="34" charset="0"/>
              <a:ea typeface="+mn-ea"/>
              <a:cs typeface="+mn-cs"/>
            </a:endParaRPr>
          </a:p>
        </p:txBody>
      </p:sp>
      <p:pic>
        <p:nvPicPr>
          <p:cNvPr id="10" name="drawing">
            <a:extLst>
              <a:ext uri="{FF2B5EF4-FFF2-40B4-BE49-F238E27FC236}">
                <a16:creationId xmlns:a16="http://schemas.microsoft.com/office/drawing/2014/main" id="{1E175374-E0C6-3B6D-64C2-A03267C6B95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551042" y="224104"/>
            <a:ext cx="1222744" cy="1222744"/>
          </a:xfrm>
          <a:prstGeom prst="rect">
            <a:avLst/>
          </a:prstGeom>
        </p:spPr>
      </p:pic>
      <p:sp>
        <p:nvSpPr>
          <p:cNvPr id="3" name="TextBox 2">
            <a:extLst>
              <a:ext uri="{FF2B5EF4-FFF2-40B4-BE49-F238E27FC236}">
                <a16:creationId xmlns:a16="http://schemas.microsoft.com/office/drawing/2014/main" id="{8003FF1C-94DB-C5DB-9829-EE867755D0A0}"/>
              </a:ext>
            </a:extLst>
          </p:cNvPr>
          <p:cNvSpPr txBox="1"/>
          <p:nvPr/>
        </p:nvSpPr>
        <p:spPr>
          <a:xfrm>
            <a:off x="194811" y="744543"/>
            <a:ext cx="11738344" cy="59093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Mentions: 75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Positive-oriented mentions: 37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Negative-oriented mentions: 34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Passives: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This emerged as the strongest emotional theme in the survey. Parishioners consistently described St. Andrew as a welcoming, caring, and family-oriented community with strong interpersonal bonds and shared faith identity.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panose="020B0502020104020203"/>
              <a:ea typeface="+mn-ea"/>
              <a:cs typeface="+mn-cs"/>
            </a:endParaRPr>
          </a:p>
          <a:p>
            <a:r>
              <a:rPr lang="en-US" b="1" dirty="0"/>
              <a:t>Key Insights</a:t>
            </a:r>
          </a:p>
          <a:p>
            <a:pPr marL="285750" indent="-285750">
              <a:buFont typeface="Arial" panose="020B0604020202020204" pitchFamily="34" charset="0"/>
              <a:buChar char="•"/>
            </a:pPr>
            <a:r>
              <a:rPr lang="en-US" dirty="0"/>
              <a:t>Community identity remains one of the parish’s greatest strengths.</a:t>
            </a:r>
          </a:p>
          <a:p>
            <a:pPr marL="285750" indent="-285750">
              <a:buFont typeface="Arial" panose="020B0604020202020204" pitchFamily="34" charset="0"/>
              <a:buChar char="•"/>
            </a:pPr>
            <a:r>
              <a:rPr lang="en-US" dirty="0"/>
              <a:t>Many parishioners stay connected primarily because of relationships and fellowship.</a:t>
            </a:r>
          </a:p>
          <a:p>
            <a:pPr marL="285750" indent="-285750">
              <a:buFont typeface="Arial" panose="020B0604020202020204" pitchFamily="34" charset="0"/>
              <a:buChar char="•"/>
            </a:pPr>
            <a:r>
              <a:rPr lang="en-US" dirty="0"/>
              <a:t>Negative comments often centered around interpersonal tensions, cliques, or occasional conflict rather than lack of community itself.</a:t>
            </a:r>
          </a:p>
          <a:p>
            <a:pPr marL="285750" indent="-285750">
              <a:buFont typeface="Arial" panose="020B0604020202020204" pitchFamily="34" charset="0"/>
              <a:buChar char="•"/>
            </a:pPr>
            <a:r>
              <a:rPr lang="en-US" dirty="0"/>
              <a:t>Preserving unity and reducing internal division should remain a strategic priority.</a:t>
            </a:r>
          </a:p>
          <a:p>
            <a:endParaRPr lang="en-US" b="1" dirty="0"/>
          </a:p>
          <a:p>
            <a:r>
              <a:rPr lang="en-US" b="1" dirty="0"/>
              <a:t>Strategic Opportunity</a:t>
            </a:r>
          </a:p>
          <a:p>
            <a:r>
              <a:rPr lang="en-US" b="1" dirty="0"/>
              <a:t>Strengthen parish-wide fellowship activities that intentionally bridge:</a:t>
            </a:r>
          </a:p>
          <a:p>
            <a:pPr marL="285750" indent="-285750">
              <a:buFont typeface="Arial" panose="020B0604020202020204" pitchFamily="34" charset="0"/>
              <a:buChar char="•"/>
            </a:pPr>
            <a:r>
              <a:rPr lang="en-US" dirty="0"/>
              <a:t>Generations,</a:t>
            </a:r>
          </a:p>
          <a:p>
            <a:pPr marL="285750" indent="-285750">
              <a:buFont typeface="Arial" panose="020B0604020202020204" pitchFamily="34" charset="0"/>
              <a:buChar char="•"/>
            </a:pPr>
            <a:r>
              <a:rPr lang="en-US" dirty="0"/>
              <a:t>Ministries,</a:t>
            </a:r>
          </a:p>
          <a:p>
            <a:pPr marL="285750" indent="-285750">
              <a:buFont typeface="Arial" panose="020B0604020202020204" pitchFamily="34" charset="0"/>
              <a:buChar char="•"/>
            </a:pPr>
            <a:r>
              <a:rPr lang="en-US" dirty="0"/>
              <a:t>Newer parishioners,</a:t>
            </a:r>
          </a:p>
          <a:p>
            <a:pPr marL="285750" indent="-285750">
              <a:buFont typeface="Arial" panose="020B0604020202020204" pitchFamily="34" charset="0"/>
              <a:buChar char="•"/>
            </a:pPr>
            <a:r>
              <a:rPr lang="en-US" dirty="0"/>
              <a:t>and long-time stewards.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68445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A8FCD51D-E940-32E5-8EC8-0AB636275AF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B0279E-49CF-FE72-5372-50F47D7F523D}"/>
              </a:ext>
            </a:extLst>
          </p:cNvPr>
          <p:cNvSpPr txBox="1"/>
          <p:nvPr/>
        </p:nvSpPr>
        <p:spPr>
          <a:xfrm>
            <a:off x="3914526" y="224104"/>
            <a:ext cx="3930178" cy="523220"/>
          </a:xfrm>
          <a:prstGeom prst="rect">
            <a:avLst/>
          </a:prstGeom>
          <a:solidFill>
            <a:schemeClr val="bg2">
              <a:lumMod val="75000"/>
            </a:schemeClr>
          </a:solidFill>
          <a:ln w="38100">
            <a:solidFill>
              <a:schemeClr val="tx1"/>
            </a:solidFill>
          </a:ln>
        </p:spPr>
        <p:txBody>
          <a:bodyPr wrap="none" rtlCol="0" anchor="ctr">
            <a:spAutoFit/>
          </a:bodyPr>
          <a:lstStyle>
            <a:defPPr>
              <a:defRPr lang="en-US"/>
            </a:defPPr>
            <a:lvl1pPr>
              <a:defRPr sz="4000"/>
            </a:lvl1pPr>
          </a:lstStyle>
          <a:p>
            <a:r>
              <a:rPr lang="en-US" sz="2800" dirty="0"/>
              <a:t>Volunteerism &amp; Ministries</a:t>
            </a:r>
          </a:p>
        </p:txBody>
      </p:sp>
      <p:sp>
        <p:nvSpPr>
          <p:cNvPr id="8" name="Footer Placeholder 7">
            <a:extLst>
              <a:ext uri="{FF2B5EF4-FFF2-40B4-BE49-F238E27FC236}">
                <a16:creationId xmlns:a16="http://schemas.microsoft.com/office/drawing/2014/main" id="{AB9F6BA6-89E5-1AE9-94CB-CC282A5A4127}"/>
              </a:ext>
            </a:extLst>
          </p:cNvPr>
          <p:cNvSpPr>
            <a:spLocks noGrp="1"/>
          </p:cNvSpPr>
          <p:nvPr>
            <p:ph type="ftr" sz="quarter" idx="11"/>
          </p:nvPr>
        </p:nvSpPr>
        <p:spPr>
          <a:xfrm>
            <a:off x="194811" y="6493833"/>
            <a:ext cx="5901189" cy="32004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rPr>
              <a:t>St. Andrew 2026 Voice Survey Results</a:t>
            </a:r>
            <a:endParaRPr kumimoji="0" lang="el-GR" sz="1050" b="1" i="0" u="none" strike="noStrike" kern="1200" cap="none" spc="0" normalizeH="0" baseline="0" noProof="0" dirty="0">
              <a:ln>
                <a:noFill/>
              </a:ln>
              <a:solidFill>
                <a:srgbClr val="000000">
                  <a:alpha val="70000"/>
                </a:srgbClr>
              </a:solidFill>
              <a:effectLst/>
              <a:uLnTx/>
              <a:uFillTx/>
              <a:latin typeface="Corbel" panose="020B0503020204020204" pitchFamily="34" charset="0"/>
              <a:ea typeface="+mn-ea"/>
              <a:cs typeface="+mn-cs"/>
            </a:endParaRPr>
          </a:p>
        </p:txBody>
      </p:sp>
      <p:sp>
        <p:nvSpPr>
          <p:cNvPr id="9" name="Slide Number Placeholder 8">
            <a:extLst>
              <a:ext uri="{FF2B5EF4-FFF2-40B4-BE49-F238E27FC236}">
                <a16:creationId xmlns:a16="http://schemas.microsoft.com/office/drawing/2014/main" id="{B43B6B5C-D74F-4374-5198-7B5950F002BD}"/>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435D38A-96D8-AF47-90EF-9D71CEE10927}" type="slidenum">
              <a:rPr kumimoji="0" lang="el-GR" sz="1100" b="0" i="0" u="none" strike="noStrike" kern="1200" cap="none" spc="0" normalizeH="0" baseline="0" noProof="0" smtClean="0">
                <a:ln>
                  <a:noFill/>
                </a:ln>
                <a:solidFill>
                  <a:srgbClr val="FFFFFF"/>
                </a:solidFill>
                <a:effectLst/>
                <a:uLnTx/>
                <a:uFillTx/>
                <a:latin typeface="Corbel" panose="020B0503020204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l-GR" sz="1100" b="0" i="0" u="none" strike="noStrike" kern="1200" cap="none" spc="0" normalizeH="0" baseline="0" noProof="0">
              <a:ln>
                <a:noFill/>
              </a:ln>
              <a:solidFill>
                <a:srgbClr val="FFFFFF"/>
              </a:solidFill>
              <a:effectLst/>
              <a:uLnTx/>
              <a:uFillTx/>
              <a:latin typeface="Corbel" panose="020B0503020204020204" pitchFamily="34" charset="0"/>
              <a:ea typeface="+mn-ea"/>
              <a:cs typeface="+mn-cs"/>
            </a:endParaRPr>
          </a:p>
        </p:txBody>
      </p:sp>
      <p:pic>
        <p:nvPicPr>
          <p:cNvPr id="10" name="drawing">
            <a:extLst>
              <a:ext uri="{FF2B5EF4-FFF2-40B4-BE49-F238E27FC236}">
                <a16:creationId xmlns:a16="http://schemas.microsoft.com/office/drawing/2014/main" id="{A2BF2AA0-3087-28CB-3239-7C67BD0296E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551042" y="224104"/>
            <a:ext cx="1222744" cy="1222744"/>
          </a:xfrm>
          <a:prstGeom prst="rect">
            <a:avLst/>
          </a:prstGeom>
        </p:spPr>
      </p:pic>
      <p:sp>
        <p:nvSpPr>
          <p:cNvPr id="3" name="TextBox 2">
            <a:extLst>
              <a:ext uri="{FF2B5EF4-FFF2-40B4-BE49-F238E27FC236}">
                <a16:creationId xmlns:a16="http://schemas.microsoft.com/office/drawing/2014/main" id="{C8CE683E-9D2F-129B-B68B-2FB7B4988BB1}"/>
              </a:ext>
            </a:extLst>
          </p:cNvPr>
          <p:cNvSpPr txBox="1"/>
          <p:nvPr/>
        </p:nvSpPr>
        <p:spPr>
          <a:xfrm>
            <a:off x="116959" y="928509"/>
            <a:ext cx="11738344" cy="5909310"/>
          </a:xfrm>
          <a:prstGeom prst="rect">
            <a:avLst/>
          </a:prstGeom>
          <a:noFill/>
        </p:spPr>
        <p:txBody>
          <a:bodyPr wrap="square" rtlCol="0">
            <a:spAutoFit/>
          </a:bodyPr>
          <a:lstStyle/>
          <a:p>
            <a:r>
              <a:rPr lang="en-US" dirty="0"/>
              <a:t>Mentions: 58</a:t>
            </a:r>
          </a:p>
          <a:p>
            <a:r>
              <a:rPr lang="en-US" dirty="0"/>
              <a:t>Positive-oriented mentions: 27</a:t>
            </a:r>
          </a:p>
          <a:p>
            <a:r>
              <a:rPr lang="en-US" dirty="0"/>
              <a:t>Negative-oriented mentions: 27</a:t>
            </a:r>
          </a:p>
          <a:p>
            <a:r>
              <a:rPr lang="en-US" dirty="0"/>
              <a:t>Passives: 4</a:t>
            </a:r>
          </a:p>
          <a:p>
            <a:r>
              <a:rPr lang="en-US" dirty="0"/>
              <a:t>Volunteerism and ministry participation remain major pillars of parish life. Many respondents acknowledged the dedication and sacrifice of ministry leaders and volunteers.</a:t>
            </a:r>
          </a:p>
          <a:p>
            <a:endParaRPr lang="en-US" dirty="0"/>
          </a:p>
          <a:p>
            <a:r>
              <a:rPr lang="en-US" b="1" dirty="0"/>
              <a:t>Key Insights</a:t>
            </a:r>
          </a:p>
          <a:p>
            <a:pPr marL="285750" indent="-285750">
              <a:buFont typeface="Arial" panose="020B0604020202020204" pitchFamily="34" charset="0"/>
              <a:buChar char="•"/>
            </a:pPr>
            <a:r>
              <a:rPr lang="en-US" dirty="0"/>
              <a:t>Ministries are viewed as essential to parish vitality.</a:t>
            </a:r>
          </a:p>
          <a:p>
            <a:pPr marL="285750" indent="-285750">
              <a:buFont typeface="Arial" panose="020B0604020202020204" pitchFamily="34" charset="0"/>
              <a:buChar char="•"/>
            </a:pPr>
            <a:r>
              <a:rPr lang="en-US" dirty="0"/>
              <a:t>Volunteers are appreciated but may also be experiencing burnout.</a:t>
            </a:r>
          </a:p>
          <a:p>
            <a:pPr marL="285750" indent="-285750">
              <a:buFont typeface="Arial" panose="020B0604020202020204" pitchFamily="34" charset="0"/>
              <a:buChar char="•"/>
            </a:pPr>
            <a:r>
              <a:rPr lang="en-US" dirty="0"/>
              <a:t>Some respondents perceive unequal participation or organizational silos between ministries.</a:t>
            </a:r>
          </a:p>
          <a:p>
            <a:pPr marL="285750" indent="-285750">
              <a:buFont typeface="Arial" panose="020B0604020202020204" pitchFamily="34" charset="0"/>
              <a:buChar char="•"/>
            </a:pPr>
            <a:r>
              <a:rPr lang="en-US" dirty="0"/>
              <a:t>Coordination and communication gaps occasionally reduce effectiveness.</a:t>
            </a:r>
          </a:p>
          <a:p>
            <a:endParaRPr lang="en-US" b="1" dirty="0"/>
          </a:p>
          <a:p>
            <a:r>
              <a:rPr lang="en-US" b="1" dirty="0"/>
              <a:t>Strategic Opportunity</a:t>
            </a:r>
          </a:p>
          <a:p>
            <a:r>
              <a:rPr lang="en-US" b="1" dirty="0"/>
              <a:t>Develop:</a:t>
            </a:r>
          </a:p>
          <a:p>
            <a:pPr marL="285750" indent="-285750">
              <a:buFont typeface="Arial" panose="020B0604020202020204" pitchFamily="34" charset="0"/>
              <a:buChar char="•"/>
            </a:pPr>
            <a:r>
              <a:rPr lang="en-US" dirty="0"/>
              <a:t>Stronger ministry coordination,</a:t>
            </a:r>
          </a:p>
          <a:p>
            <a:pPr marL="285750" indent="-285750">
              <a:buFont typeface="Arial" panose="020B0604020202020204" pitchFamily="34" charset="0"/>
              <a:buChar char="•"/>
            </a:pPr>
            <a:r>
              <a:rPr lang="en-US" dirty="0"/>
              <a:t>Volunteer appreciation efforts,</a:t>
            </a:r>
          </a:p>
          <a:p>
            <a:pPr marL="285750" indent="-285750">
              <a:buFont typeface="Arial" panose="020B0604020202020204" pitchFamily="34" charset="0"/>
              <a:buChar char="•"/>
            </a:pPr>
            <a:r>
              <a:rPr lang="en-US" dirty="0"/>
              <a:t>Leadership succession planning,</a:t>
            </a:r>
          </a:p>
          <a:p>
            <a:pPr marL="285750" indent="-285750">
              <a:buFont typeface="Arial" panose="020B0604020202020204" pitchFamily="34" charset="0"/>
              <a:buChar char="•"/>
            </a:pPr>
            <a:r>
              <a:rPr lang="en-US" dirty="0"/>
              <a:t>and clearer ministry support processes.</a:t>
            </a:r>
          </a:p>
          <a:p>
            <a:endParaRPr lang="en-US" dirty="0"/>
          </a:p>
          <a:p>
            <a:endParaRPr lang="en-US" dirty="0"/>
          </a:p>
        </p:txBody>
      </p:sp>
    </p:spTree>
    <p:extLst>
      <p:ext uri="{BB962C8B-B14F-4D97-AF65-F5344CB8AC3E}">
        <p14:creationId xmlns:p14="http://schemas.microsoft.com/office/powerpoint/2010/main" val="2634135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DD05698A-3455-E4D7-83FD-777416E1677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E546C63-187E-BE12-9FEC-30615213A48B}"/>
              </a:ext>
            </a:extLst>
          </p:cNvPr>
          <p:cNvSpPr txBox="1"/>
          <p:nvPr/>
        </p:nvSpPr>
        <p:spPr>
          <a:xfrm>
            <a:off x="3693039" y="316610"/>
            <a:ext cx="4423775" cy="523220"/>
          </a:xfrm>
          <a:prstGeom prst="rect">
            <a:avLst/>
          </a:prstGeom>
          <a:solidFill>
            <a:schemeClr val="bg2">
              <a:lumMod val="75000"/>
            </a:schemeClr>
          </a:solidFill>
          <a:ln w="38100">
            <a:solidFill>
              <a:schemeClr val="tx1"/>
            </a:solidFill>
          </a:ln>
        </p:spPr>
        <p:txBody>
          <a:bodyPr wrap="none" rtlCol="0">
            <a:spAutoFit/>
          </a:bodyPr>
          <a:lstStyle>
            <a:defPPr>
              <a:defRPr lang="en-US"/>
            </a:defPPr>
            <a:lvl1pPr>
              <a:defRPr sz="4000"/>
            </a:lvl1pPr>
          </a:lstStyle>
          <a:p>
            <a:pPr lvl="0">
              <a:defRPr/>
            </a:pPr>
            <a:r>
              <a:rPr lang="en-US" sz="2800" dirty="0">
                <a:solidFill>
                  <a:srgbClr val="000000"/>
                </a:solidFill>
              </a:rPr>
              <a:t>Spiritual Leadership &amp; Clergy</a:t>
            </a:r>
          </a:p>
        </p:txBody>
      </p:sp>
      <p:sp>
        <p:nvSpPr>
          <p:cNvPr id="8" name="Footer Placeholder 7">
            <a:extLst>
              <a:ext uri="{FF2B5EF4-FFF2-40B4-BE49-F238E27FC236}">
                <a16:creationId xmlns:a16="http://schemas.microsoft.com/office/drawing/2014/main" id="{97B42053-D84D-D1CA-7739-CBC507DC88E9}"/>
              </a:ext>
            </a:extLst>
          </p:cNvPr>
          <p:cNvSpPr>
            <a:spLocks noGrp="1"/>
          </p:cNvSpPr>
          <p:nvPr>
            <p:ph type="ftr" sz="quarter" idx="11"/>
          </p:nvPr>
        </p:nvSpPr>
        <p:spPr>
          <a:xfrm>
            <a:off x="194811" y="6493833"/>
            <a:ext cx="5901189" cy="32004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rPr>
              <a:t>St. Andrew 2026 Voice Survey Results</a:t>
            </a:r>
            <a:endParaRPr kumimoji="0" lang="el-GR" sz="1050" b="1" i="0" u="none" strike="noStrike" kern="1200" cap="none" spc="0" normalizeH="0" baseline="0" noProof="0" dirty="0">
              <a:ln>
                <a:noFill/>
              </a:ln>
              <a:solidFill>
                <a:srgbClr val="000000">
                  <a:alpha val="70000"/>
                </a:srgbClr>
              </a:solidFill>
              <a:effectLst/>
              <a:uLnTx/>
              <a:uFillTx/>
              <a:latin typeface="Corbel" panose="020B0503020204020204" pitchFamily="34" charset="0"/>
              <a:ea typeface="+mn-ea"/>
              <a:cs typeface="+mn-cs"/>
            </a:endParaRPr>
          </a:p>
        </p:txBody>
      </p:sp>
      <p:sp>
        <p:nvSpPr>
          <p:cNvPr id="9" name="Slide Number Placeholder 8">
            <a:extLst>
              <a:ext uri="{FF2B5EF4-FFF2-40B4-BE49-F238E27FC236}">
                <a16:creationId xmlns:a16="http://schemas.microsoft.com/office/drawing/2014/main" id="{69B261F0-C203-F219-7EA4-A6BD5C27D5A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435D38A-96D8-AF47-90EF-9D71CEE10927}" type="slidenum">
              <a:rPr kumimoji="0" lang="el-GR" sz="1100" b="0" i="0" u="none" strike="noStrike" kern="1200" cap="none" spc="0" normalizeH="0" baseline="0" noProof="0" smtClean="0">
                <a:ln>
                  <a:noFill/>
                </a:ln>
                <a:solidFill>
                  <a:srgbClr val="FFFFFF"/>
                </a:solidFill>
                <a:effectLst/>
                <a:uLnTx/>
                <a:uFillTx/>
                <a:latin typeface="Corbel" panose="020B0503020204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l-GR" sz="1100" b="0" i="0" u="none" strike="noStrike" kern="1200" cap="none" spc="0" normalizeH="0" baseline="0" noProof="0">
              <a:ln>
                <a:noFill/>
              </a:ln>
              <a:solidFill>
                <a:srgbClr val="FFFFFF"/>
              </a:solidFill>
              <a:effectLst/>
              <a:uLnTx/>
              <a:uFillTx/>
              <a:latin typeface="Corbel" panose="020B0503020204020204" pitchFamily="34" charset="0"/>
              <a:ea typeface="+mn-ea"/>
              <a:cs typeface="+mn-cs"/>
            </a:endParaRPr>
          </a:p>
        </p:txBody>
      </p:sp>
      <p:pic>
        <p:nvPicPr>
          <p:cNvPr id="10" name="drawing">
            <a:extLst>
              <a:ext uri="{FF2B5EF4-FFF2-40B4-BE49-F238E27FC236}">
                <a16:creationId xmlns:a16="http://schemas.microsoft.com/office/drawing/2014/main" id="{943C5E89-7035-E693-01DD-764454FFE0D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551042" y="224104"/>
            <a:ext cx="1222744" cy="1222744"/>
          </a:xfrm>
          <a:prstGeom prst="rect">
            <a:avLst/>
          </a:prstGeom>
        </p:spPr>
      </p:pic>
      <p:sp>
        <p:nvSpPr>
          <p:cNvPr id="3" name="TextBox 2">
            <a:extLst>
              <a:ext uri="{FF2B5EF4-FFF2-40B4-BE49-F238E27FC236}">
                <a16:creationId xmlns:a16="http://schemas.microsoft.com/office/drawing/2014/main" id="{B14B06B0-739A-DD9A-92C6-E58BEFD8D336}"/>
              </a:ext>
            </a:extLst>
          </p:cNvPr>
          <p:cNvSpPr txBox="1"/>
          <p:nvPr/>
        </p:nvSpPr>
        <p:spPr>
          <a:xfrm>
            <a:off x="116959" y="928509"/>
            <a:ext cx="11738344"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Mentions: 46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Positive-oriented mentions: 23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Negative-oriented mentions: 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Passives: 4</a:t>
            </a:r>
          </a:p>
          <a:p>
            <a:pPr lvl="0"/>
            <a:r>
              <a:rPr lang="en-US" dirty="0"/>
              <a:t>The clergy and spiritual foundation of the parish generated strong emotional attachment and appreciation. Many respondents expressed gratitude for Orthodox worship, sacramental life, and spiritual guidance.</a:t>
            </a:r>
          </a:p>
          <a:p>
            <a:pPr lvl="0"/>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r>
              <a:rPr lang="en-US" b="1" dirty="0"/>
              <a:t>Key Insights</a:t>
            </a:r>
          </a:p>
          <a:p>
            <a:pPr marL="285750" indent="-285750">
              <a:buFont typeface="Arial" panose="020B0604020202020204" pitchFamily="34" charset="0"/>
              <a:buChar char="•"/>
            </a:pPr>
            <a:r>
              <a:rPr lang="en-US" dirty="0"/>
              <a:t>Parishioners deeply value the Orthodox faith tradition.</a:t>
            </a:r>
          </a:p>
          <a:p>
            <a:pPr marL="285750" indent="-285750">
              <a:buFont typeface="Arial" panose="020B0604020202020204" pitchFamily="34" charset="0"/>
              <a:buChar char="•"/>
            </a:pPr>
            <a:r>
              <a:rPr lang="en-US" dirty="0"/>
              <a:t>Positive sentiment toward spiritual life remains a stabilizing force.</a:t>
            </a:r>
          </a:p>
          <a:p>
            <a:pPr marL="285750" indent="-285750">
              <a:buFont typeface="Arial" panose="020B0604020202020204" pitchFamily="34" charset="0"/>
              <a:buChar char="•"/>
            </a:pPr>
            <a:r>
              <a:rPr lang="en-US" dirty="0"/>
              <a:t>Some concerns appeared regarding execution, communication style, and parish politics rather than theology or faith itself.</a:t>
            </a:r>
          </a:p>
          <a:p>
            <a:pPr marL="285750" indent="-285750">
              <a:buFont typeface="Arial" panose="020B0604020202020204" pitchFamily="34" charset="0"/>
              <a:buChar char="•"/>
            </a:pPr>
            <a:r>
              <a:rPr lang="en-US" dirty="0"/>
              <a:t>The spiritual mission of the church remains highly respected.</a:t>
            </a:r>
          </a:p>
          <a:p>
            <a:endParaRPr lang="en-US" b="1" dirty="0"/>
          </a:p>
          <a:p>
            <a:r>
              <a:rPr lang="en-US" b="1" dirty="0"/>
              <a:t>Strategic Opportunity</a:t>
            </a:r>
          </a:p>
          <a:p>
            <a:r>
              <a:rPr lang="en-US" b="1" dirty="0"/>
              <a:t>Continue emphasizing:</a:t>
            </a:r>
          </a:p>
          <a:p>
            <a:pPr marL="285750" indent="-285750">
              <a:buFont typeface="Arial" panose="020B0604020202020204" pitchFamily="34" charset="0"/>
              <a:buChar char="•"/>
            </a:pPr>
            <a:r>
              <a:rPr lang="en-US" dirty="0"/>
              <a:t>Pastoral accessibility,</a:t>
            </a:r>
          </a:p>
          <a:p>
            <a:pPr marL="285750" indent="-285750">
              <a:buFont typeface="Arial" panose="020B0604020202020204" pitchFamily="34" charset="0"/>
              <a:buChar char="•"/>
            </a:pPr>
            <a:r>
              <a:rPr lang="en-US" dirty="0"/>
              <a:t>Spiritual education,</a:t>
            </a:r>
          </a:p>
          <a:p>
            <a:pPr marL="285750" indent="-285750">
              <a:buFont typeface="Arial" panose="020B0604020202020204" pitchFamily="34" charset="0"/>
              <a:buChar char="•"/>
            </a:pPr>
            <a:r>
              <a:rPr lang="en-US" dirty="0"/>
              <a:t>Prayer life,</a:t>
            </a:r>
          </a:p>
          <a:p>
            <a:pPr marL="285750" indent="-285750">
              <a:buFont typeface="Arial" panose="020B0604020202020204" pitchFamily="34" charset="0"/>
              <a:buChar char="•"/>
            </a:pPr>
            <a:r>
              <a:rPr lang="en-US" dirty="0"/>
              <a:t>and visible unity between clergy and lay leadership.</a:t>
            </a:r>
          </a:p>
          <a:p>
            <a:pPr lvl="0"/>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388212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3ED89CD8-FB07-0883-B314-38045ED1C99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47083CF-B978-D71D-DF20-A8177AD4C3C7}"/>
              </a:ext>
            </a:extLst>
          </p:cNvPr>
          <p:cNvSpPr txBox="1"/>
          <p:nvPr/>
        </p:nvSpPr>
        <p:spPr>
          <a:xfrm>
            <a:off x="3145405" y="224104"/>
            <a:ext cx="4979568" cy="523220"/>
          </a:xfrm>
          <a:prstGeom prst="rect">
            <a:avLst/>
          </a:prstGeom>
          <a:solidFill>
            <a:schemeClr val="bg2">
              <a:lumMod val="75000"/>
            </a:schemeClr>
          </a:solidFill>
          <a:ln w="38100">
            <a:solidFill>
              <a:schemeClr val="tx1"/>
            </a:solidFill>
          </a:ln>
        </p:spPr>
        <p:txBody>
          <a:bodyPr wrap="none" rtlCol="0">
            <a:spAutoFit/>
          </a:bodyPr>
          <a:lstStyle>
            <a:defPPr>
              <a:defRPr lang="en-US"/>
            </a:defPPr>
            <a:lvl1pPr>
              <a:defRPr sz="4000"/>
            </a:lvl1pPr>
          </a:lstStyle>
          <a:p>
            <a:r>
              <a:rPr lang="en-US" sz="2800" dirty="0"/>
              <a:t>Youth &amp; Young Adult Engagement</a:t>
            </a:r>
          </a:p>
        </p:txBody>
      </p:sp>
      <p:sp>
        <p:nvSpPr>
          <p:cNvPr id="8" name="Footer Placeholder 7">
            <a:extLst>
              <a:ext uri="{FF2B5EF4-FFF2-40B4-BE49-F238E27FC236}">
                <a16:creationId xmlns:a16="http://schemas.microsoft.com/office/drawing/2014/main" id="{4AD6885B-DD9C-AC75-D87F-965C7181CA84}"/>
              </a:ext>
            </a:extLst>
          </p:cNvPr>
          <p:cNvSpPr>
            <a:spLocks noGrp="1"/>
          </p:cNvSpPr>
          <p:nvPr>
            <p:ph type="ftr" sz="quarter" idx="11"/>
          </p:nvPr>
        </p:nvSpPr>
        <p:spPr>
          <a:xfrm>
            <a:off x="194811" y="6400800"/>
            <a:ext cx="5901189" cy="32004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rPr>
              <a:t>St. Andrew 2026 Voice Survey Results</a:t>
            </a:r>
            <a:endParaRPr kumimoji="0" lang="el-GR" sz="1050" b="1" i="0" u="none" strike="noStrike" kern="1200" cap="none" spc="0" normalizeH="0" baseline="0" noProof="0" dirty="0">
              <a:ln>
                <a:noFill/>
              </a:ln>
              <a:solidFill>
                <a:srgbClr val="000000">
                  <a:alpha val="70000"/>
                </a:srgbClr>
              </a:solidFill>
              <a:effectLst/>
              <a:uLnTx/>
              <a:uFillTx/>
              <a:latin typeface="Corbel" panose="020B0503020204020204" pitchFamily="34" charset="0"/>
              <a:ea typeface="+mn-ea"/>
              <a:cs typeface="+mn-cs"/>
            </a:endParaRPr>
          </a:p>
        </p:txBody>
      </p:sp>
      <p:sp>
        <p:nvSpPr>
          <p:cNvPr id="9" name="Slide Number Placeholder 8">
            <a:extLst>
              <a:ext uri="{FF2B5EF4-FFF2-40B4-BE49-F238E27FC236}">
                <a16:creationId xmlns:a16="http://schemas.microsoft.com/office/drawing/2014/main" id="{A21DD5A3-6C2E-2568-076F-A14C5F5B2590}"/>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435D38A-96D8-AF47-90EF-9D71CEE10927}" type="slidenum">
              <a:rPr kumimoji="0" lang="el-GR" sz="1100" b="0" i="0" u="none" strike="noStrike" kern="1200" cap="none" spc="0" normalizeH="0" baseline="0" noProof="0" smtClean="0">
                <a:ln>
                  <a:noFill/>
                </a:ln>
                <a:solidFill>
                  <a:srgbClr val="FFFFFF"/>
                </a:solidFill>
                <a:effectLst/>
                <a:uLnTx/>
                <a:uFillTx/>
                <a:latin typeface="Corbel" panose="020B0503020204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l-GR" sz="1100" b="0" i="0" u="none" strike="noStrike" kern="1200" cap="none" spc="0" normalizeH="0" baseline="0" noProof="0">
              <a:ln>
                <a:noFill/>
              </a:ln>
              <a:solidFill>
                <a:srgbClr val="FFFFFF"/>
              </a:solidFill>
              <a:effectLst/>
              <a:uLnTx/>
              <a:uFillTx/>
              <a:latin typeface="Corbel" panose="020B0503020204020204" pitchFamily="34" charset="0"/>
              <a:ea typeface="+mn-ea"/>
              <a:cs typeface="+mn-cs"/>
            </a:endParaRPr>
          </a:p>
        </p:txBody>
      </p:sp>
      <p:pic>
        <p:nvPicPr>
          <p:cNvPr id="10" name="drawing">
            <a:extLst>
              <a:ext uri="{FF2B5EF4-FFF2-40B4-BE49-F238E27FC236}">
                <a16:creationId xmlns:a16="http://schemas.microsoft.com/office/drawing/2014/main" id="{B2629DF9-894C-3AC9-F88C-3CC802BA464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551042" y="224104"/>
            <a:ext cx="1222744" cy="1222744"/>
          </a:xfrm>
          <a:prstGeom prst="rect">
            <a:avLst/>
          </a:prstGeom>
        </p:spPr>
      </p:pic>
      <p:sp>
        <p:nvSpPr>
          <p:cNvPr id="3" name="TextBox 2">
            <a:extLst>
              <a:ext uri="{FF2B5EF4-FFF2-40B4-BE49-F238E27FC236}">
                <a16:creationId xmlns:a16="http://schemas.microsoft.com/office/drawing/2014/main" id="{05DEA293-FA9B-B41A-F11E-1C1439E82E88}"/>
              </a:ext>
            </a:extLst>
          </p:cNvPr>
          <p:cNvSpPr txBox="1"/>
          <p:nvPr/>
        </p:nvSpPr>
        <p:spPr>
          <a:xfrm>
            <a:off x="194811" y="951369"/>
            <a:ext cx="11536326" cy="5632311"/>
          </a:xfrm>
          <a:prstGeom prst="rect">
            <a:avLst/>
          </a:prstGeom>
          <a:noFill/>
        </p:spPr>
        <p:txBody>
          <a:bodyPr wrap="square" rtlCol="0">
            <a:spAutoFit/>
          </a:bodyPr>
          <a:lstStyle/>
          <a:p>
            <a:r>
              <a:rPr lang="en-US" dirty="0"/>
              <a:t>Mentions: 35</a:t>
            </a:r>
          </a:p>
          <a:p>
            <a:r>
              <a:rPr lang="en-US" dirty="0"/>
              <a:t>Positive-oriented mentions: 5</a:t>
            </a:r>
          </a:p>
          <a:p>
            <a:r>
              <a:rPr lang="en-US" dirty="0"/>
              <a:t>Negative-oriented mentions: 27</a:t>
            </a:r>
          </a:p>
          <a:p>
            <a:r>
              <a:rPr lang="en-US" dirty="0"/>
              <a:t>Passives: 3</a:t>
            </a:r>
          </a:p>
          <a:p>
            <a:r>
              <a:rPr lang="en-US" dirty="0"/>
              <a:t>This was one of the strongest strategic concern areas identified in the survey. Many respondents expressed anxiety regarding long-term parish sustainability and the future involvement of younger generations.</a:t>
            </a:r>
          </a:p>
          <a:p>
            <a:endParaRPr lang="en-US" dirty="0"/>
          </a:p>
          <a:p>
            <a:r>
              <a:rPr lang="en-US" b="1" dirty="0"/>
              <a:t>Key Insights</a:t>
            </a:r>
          </a:p>
          <a:p>
            <a:pPr marL="285750" indent="-285750">
              <a:buFont typeface="Arial" panose="020B0604020202020204" pitchFamily="34" charset="0"/>
              <a:buChar char="•"/>
            </a:pPr>
            <a:r>
              <a:rPr lang="en-US" dirty="0"/>
              <a:t>Concerns exist about retaining youth after high school or college.</a:t>
            </a:r>
          </a:p>
          <a:p>
            <a:pPr marL="285750" indent="-285750">
              <a:buFont typeface="Arial" panose="020B0604020202020204" pitchFamily="34" charset="0"/>
              <a:buChar char="•"/>
            </a:pPr>
            <a:r>
              <a:rPr lang="en-US" dirty="0"/>
              <a:t>Respondents want stronger youth programming and engagement opportunities.</a:t>
            </a:r>
          </a:p>
          <a:p>
            <a:pPr marL="285750" indent="-285750">
              <a:buFont typeface="Arial" panose="020B0604020202020204" pitchFamily="34" charset="0"/>
              <a:buChar char="•"/>
            </a:pPr>
            <a:r>
              <a:rPr lang="en-US" dirty="0"/>
              <a:t>There is concern about future generational continuity within the parish.</a:t>
            </a:r>
          </a:p>
          <a:p>
            <a:pPr marL="285750" indent="-285750">
              <a:buFont typeface="Arial" panose="020B0604020202020204" pitchFamily="34" charset="0"/>
              <a:buChar char="•"/>
            </a:pPr>
            <a:r>
              <a:rPr lang="en-US" dirty="0"/>
              <a:t>Families value Orthodoxy but fear younger generations may disconnect.</a:t>
            </a:r>
          </a:p>
          <a:p>
            <a:endParaRPr lang="en-US" b="1" dirty="0"/>
          </a:p>
          <a:p>
            <a:r>
              <a:rPr lang="en-US" b="1" dirty="0"/>
              <a:t>Strategic Opportunity</a:t>
            </a:r>
          </a:p>
          <a:p>
            <a:r>
              <a:rPr lang="en-US" b="1" dirty="0"/>
              <a:t>Expand:</a:t>
            </a:r>
          </a:p>
          <a:p>
            <a:pPr marL="285750" indent="-285750">
              <a:buFont typeface="Arial" panose="020B0604020202020204" pitchFamily="34" charset="0"/>
              <a:buChar char="•"/>
            </a:pPr>
            <a:r>
              <a:rPr lang="en-US" dirty="0"/>
              <a:t>GOYA and young adult ministry,</a:t>
            </a:r>
          </a:p>
          <a:p>
            <a:pPr marL="285750" indent="-285750">
              <a:buFont typeface="Arial" panose="020B0604020202020204" pitchFamily="34" charset="0"/>
              <a:buChar char="•"/>
            </a:pPr>
            <a:r>
              <a:rPr lang="en-US" dirty="0"/>
              <a:t>Mentorship opportunities,</a:t>
            </a:r>
          </a:p>
          <a:p>
            <a:pPr marL="285750" indent="-285750">
              <a:buFont typeface="Arial" panose="020B0604020202020204" pitchFamily="34" charset="0"/>
              <a:buChar char="•"/>
            </a:pPr>
            <a:r>
              <a:rPr lang="en-US" dirty="0"/>
              <a:t>Family-oriented events,</a:t>
            </a:r>
          </a:p>
          <a:p>
            <a:pPr marL="285750" indent="-285750">
              <a:buFont typeface="Arial" panose="020B0604020202020204" pitchFamily="34" charset="0"/>
              <a:buChar char="•"/>
            </a:pPr>
            <a:r>
              <a:rPr lang="en-US" dirty="0"/>
              <a:t>and leadership development for younger parishioners.</a:t>
            </a:r>
          </a:p>
          <a:p>
            <a:endParaRPr lang="en-US" dirty="0"/>
          </a:p>
        </p:txBody>
      </p:sp>
    </p:spTree>
    <p:extLst>
      <p:ext uri="{BB962C8B-B14F-4D97-AF65-F5344CB8AC3E}">
        <p14:creationId xmlns:p14="http://schemas.microsoft.com/office/powerpoint/2010/main" val="304862940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6344680-b87e-4e29-a582-294da226b2c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78645EFA0B1D4B81F743CFB460F452" ma:contentTypeVersion="9" ma:contentTypeDescription="Create a new document." ma:contentTypeScope="" ma:versionID="114bbb91fddf246b1b13ad62fb345da0">
  <xsd:schema xmlns:xsd="http://www.w3.org/2001/XMLSchema" xmlns:xs="http://www.w3.org/2001/XMLSchema" xmlns:p="http://schemas.microsoft.com/office/2006/metadata/properties" xmlns:ns2="86344680-b87e-4e29-a582-294da226b2ca" targetNamespace="http://schemas.microsoft.com/office/2006/metadata/properties" ma:root="true" ma:fieldsID="e02446beda62e6b0e7abafa7d0bc8039" ns2:_="">
    <xsd:import namespace="86344680-b87e-4e29-a582-294da226b2c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344680-b87e-4e29-a582-294da226b2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d148934-c581-4937-b364-8a354567cb6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713C11-B0A8-451E-B01E-2B6CFFF1AA62}">
  <ds:schemaRefs>
    <ds:schemaRef ds:uri="http://schemas.openxmlformats.org/package/2006/metadata/core-properties"/>
    <ds:schemaRef ds:uri="http://purl.org/dc/dcmitype/"/>
    <ds:schemaRef ds:uri="86344680-b87e-4e29-a582-294da226b2ca"/>
    <ds:schemaRef ds:uri="http://purl.org/dc/elements/1.1/"/>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FFCF766-4F0C-4135-97FA-F4154F3A648C}">
  <ds:schemaRefs>
    <ds:schemaRef ds:uri="http://schemas.microsoft.com/sharepoint/v3/contenttype/forms"/>
  </ds:schemaRefs>
</ds:datastoreItem>
</file>

<file path=customXml/itemProps3.xml><?xml version="1.0" encoding="utf-8"?>
<ds:datastoreItem xmlns:ds="http://schemas.openxmlformats.org/officeDocument/2006/customXml" ds:itemID="{2CA33772-5DD0-4117-B378-FD2EFE7CDC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344680-b87e-4e29-a582-294da226b2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Parcel</Template>
  <TotalTime>420</TotalTime>
  <Words>2366</Words>
  <Application>Microsoft Office PowerPoint</Application>
  <PresentationFormat>Widescreen</PresentationFormat>
  <Paragraphs>365</Paragraphs>
  <Slides>22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Cambria</vt:lpstr>
      <vt:lpstr>Corbel</vt:lpstr>
      <vt:lpstr>Gill Sans MT</vt:lpstr>
      <vt:lpstr>Parcel</vt:lpstr>
      <vt:lpstr>St. Andrew Greek orthodox church June 2026 parish swot results &amp; Sentiment insights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Serghiou</dc:creator>
  <cp:lastModifiedBy>Office at St. Andrew</cp:lastModifiedBy>
  <cp:revision>21</cp:revision>
  <cp:lastPrinted>2026-05-15T00:46:25Z</cp:lastPrinted>
  <dcterms:created xsi:type="dcterms:W3CDTF">2026-05-09T17:04:22Z</dcterms:created>
  <dcterms:modified xsi:type="dcterms:W3CDTF">2026-05-19T16:07:22Z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0x0101004178645EFA0B1D4B81F743CFB460F452</vt:lpwstr>
  </property>
  <property fmtid="{D5CDD505-2E9C-101B-9397-08002B2CF9AE}" pid="3" name="MediaServiceImageTags">
    <vt:lpwstr/>
  </property>
</Properties>
</file>